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charts/chart2.xml" ContentType="application/vnd.openxmlformats-officedocument.drawingml.chart+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 id="2147483712" r:id="rId2"/>
    <p:sldMasterId id="2147483720" r:id="rId3"/>
    <p:sldMasterId id="2147483741" r:id="rId4"/>
  </p:sldMasterIdLst>
  <p:notesMasterIdLst>
    <p:notesMasterId r:id="rId21"/>
  </p:notesMasterIdLst>
  <p:handoutMasterIdLst>
    <p:handoutMasterId r:id="rId22"/>
  </p:handoutMasterIdLst>
  <p:sldIdLst>
    <p:sldId id="279" r:id="rId5"/>
    <p:sldId id="411" r:id="rId6"/>
    <p:sldId id="416" r:id="rId7"/>
    <p:sldId id="403" r:id="rId8"/>
    <p:sldId id="400" r:id="rId9"/>
    <p:sldId id="422" r:id="rId10"/>
    <p:sldId id="429" r:id="rId11"/>
    <p:sldId id="425" r:id="rId12"/>
    <p:sldId id="427" r:id="rId13"/>
    <p:sldId id="428" r:id="rId14"/>
    <p:sldId id="432" r:id="rId15"/>
    <p:sldId id="433" r:id="rId16"/>
    <p:sldId id="431" r:id="rId17"/>
    <p:sldId id="434" r:id="rId18"/>
    <p:sldId id="435" r:id="rId19"/>
    <p:sldId id="407" r:id="rId20"/>
  </p:sldIdLst>
  <p:sldSz cx="9144000" cy="6858000" type="screen4x3"/>
  <p:notesSz cx="6858000" cy="9144000"/>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521415D9-36F7-43E2-AB2F-B90AF26B5E84}">
      <p14:sectionLst xmlns:p14="http://schemas.microsoft.com/office/powerpoint/2010/main">
        <p14:section name="Раздел по умолчанию" id="{5E90C50B-1233-4E3A-A474-EF1E62492D60}">
          <p14:sldIdLst>
            <p14:sldId id="279"/>
            <p14:sldId id="411"/>
            <p14:sldId id="416"/>
            <p14:sldId id="403"/>
            <p14:sldId id="400"/>
            <p14:sldId id="422"/>
            <p14:sldId id="429"/>
            <p14:sldId id="425"/>
            <p14:sldId id="427"/>
            <p14:sldId id="428"/>
            <p14:sldId id="432"/>
            <p14:sldId id="433"/>
            <p14:sldId id="431"/>
            <p14:sldId id="434"/>
            <p14:sldId id="435"/>
          </p14:sldIdLst>
        </p14:section>
        <p14:section name="Раздел без заголовка" id="{3BAFF115-A238-4159-BF10-60F25FD89B21}">
          <p14:sldIdLst>
            <p14:sldId id="407"/>
          </p14:sldIdLst>
        </p14:section>
      </p14:sectionLst>
    </p:ext>
    <p:ext uri="{EFAFB233-063F-42B5-8137-9DF3F51BA10A}">
      <p15:sldGuideLst xmlns:p15="http://schemas.microsoft.com/office/powerpoint/2012/main" xmlns="">
        <p15:guide id="1" orient="horz" pos="3935">
          <p15:clr>
            <a:srgbClr val="A4A3A4"/>
          </p15:clr>
        </p15:guide>
        <p15:guide id="2" pos="288">
          <p15:clr>
            <a:srgbClr val="A4A3A4"/>
          </p15:clr>
        </p15:guide>
        <p15:guide id="3" pos="726">
          <p15:clr>
            <a:srgbClr val="A4A3A4"/>
          </p15:clr>
        </p15:guide>
        <p15:guide id="4" pos="5029">
          <p15:clr>
            <a:srgbClr val="A4A3A4"/>
          </p15:clr>
        </p15:guide>
        <p15:guide id="5" pos="4315">
          <p15:clr>
            <a:srgbClr val="A4A3A4"/>
          </p15:clr>
        </p15:guide>
      </p15:sldGuideLst>
    </p:ext>
    <p:ext uri="{2D200454-40CA-4A62-9FC3-DE9A4176ACB9}">
      <p15:notesGuideLst xmlns:p15="http://schemas.microsoft.com/office/powerpoint/2012/main" xmlns="">
        <p15:guide id="1" orient="horz" pos="287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chauer" initials="MS" lastIdx="4" clrIdx="0"/>
  <p:cmAuthor id="1" name="Ederer Waltraud GIZ" initials="EWG" lastIdx="25" clrIdx="1"/>
  <p:cmAuthor id="2" name="Oleg Guchgeldiyev" initials="GO"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EEFF"/>
    <a:srgbClr val="323232"/>
    <a:srgbClr val="363636"/>
    <a:srgbClr val="6E6452"/>
    <a:srgbClr val="E5DBA1"/>
    <a:srgbClr val="BABA93"/>
    <a:srgbClr val="BABB93"/>
    <a:srgbClr val="DEDEAF"/>
    <a:srgbClr val="999999"/>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34" autoAdjust="0"/>
    <p:restoredTop sz="70066" autoAdjust="0"/>
  </p:normalViewPr>
  <p:slideViewPr>
    <p:cSldViewPr snapToGrid="0">
      <p:cViewPr varScale="1">
        <p:scale>
          <a:sx n="49" d="100"/>
          <a:sy n="49" d="100"/>
        </p:scale>
        <p:origin x="-2166" y="-90"/>
      </p:cViewPr>
      <p:guideLst>
        <p:guide orient="horz" pos="3935"/>
        <p:guide pos="288"/>
        <p:guide pos="726"/>
        <p:guide pos="5029"/>
        <p:guide pos="4315"/>
      </p:guideLst>
    </p:cSldViewPr>
  </p:slideViewPr>
  <p:outlineViewPr>
    <p:cViewPr>
      <p:scale>
        <a:sx n="33" d="100"/>
        <a:sy n="33" d="100"/>
      </p:scale>
      <p:origin x="0" y="-6274"/>
    </p:cViewPr>
  </p:outlineViewPr>
  <p:notesTextViewPr>
    <p:cViewPr>
      <p:scale>
        <a:sx n="100" d="100"/>
        <a:sy n="100" d="100"/>
      </p:scale>
      <p:origin x="0" y="0"/>
    </p:cViewPr>
  </p:notesTextViewPr>
  <p:sorterViewPr>
    <p:cViewPr>
      <p:scale>
        <a:sx n="100" d="100"/>
        <a:sy n="100" d="100"/>
      </p:scale>
      <p:origin x="0" y="5328"/>
    </p:cViewPr>
  </p:sorterViewPr>
  <p:notesViewPr>
    <p:cSldViewPr snapToGrid="0">
      <p:cViewPr varScale="1">
        <p:scale>
          <a:sx n="74" d="100"/>
          <a:sy n="74" d="100"/>
        </p:scale>
        <p:origin x="-3372" y="-108"/>
      </p:cViewPr>
      <p:guideLst>
        <p:guide orient="horz" pos="287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Laptop%20Rahat%20Docs\ELD\SK%20CBA%20may.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A-work\Ab-work\GIZ-ELD\Study\Kazakh\OG%20calculation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Laptop%20Rahat%20Docs\ELD\ES%203%20site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E:\ELD_CA_2015-2016_TM\_&#1054;&#1058;&#1063;&#1045;&#1058;-&#1088;&#1077;&#1076;&#1072;&#1082;&#1094;&#1080;&#1103;%202\&#1056;&#1040;&#1057;&#1063;&#1045;&#1058;%20&#1040;&#1051;&#1068;&#1058;&#1045;&#1056;&#1053;&#1040;&#1058;&#1048;&#1042;&#1053;&#1054;&#1043;&#1054;%20&#1056;&#1040;&#1047;&#1042;&#1048;&#1058;&#1048;&#107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Share</a:t>
            </a:r>
            <a:r>
              <a:rPr lang="en-US" baseline="0"/>
              <a:t> of value of ES</a:t>
            </a:r>
            <a:endParaRPr lang="en-US"/>
          </a:p>
        </c:rich>
      </c:tx>
      <c:layout>
        <c:manualLayout>
          <c:xMode val="edge"/>
          <c:yMode val="edge"/>
          <c:x val="0.37523600174978122"/>
          <c:y val="3.703703703703703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wrap="square" lIns="38100" tIns="19050" rIns="38100" bIns="19050" anchor="ctr">
                <a:spAutoFit/>
              </a:bodyPr>
              <a:lstStyle/>
              <a:p>
                <a:pPr>
                  <a:defRPr sz="800"/>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Sheet1!$A$4:$A$9</c:f>
              <c:strCache>
                <c:ptCount val="6"/>
                <c:pt idx="0">
                  <c:v>Livestock</c:v>
                </c:pt>
                <c:pt idx="1">
                  <c:v>Drinking water </c:v>
                </c:pt>
                <c:pt idx="2">
                  <c:v>Biofuel \ Биотопливо</c:v>
                </c:pt>
                <c:pt idx="3">
                  <c:v>Carbon storage and sequestration</c:v>
                </c:pt>
                <c:pt idx="4">
                  <c:v>(Eco-)tourism </c:v>
                </c:pt>
                <c:pt idx="5">
                  <c:v>Recreation </c:v>
                </c:pt>
              </c:strCache>
            </c:strRef>
          </c:cat>
          <c:val>
            <c:numRef>
              <c:f>Sheet1!$B$4:$B$9</c:f>
              <c:numCache>
                <c:formatCode>0.0%</c:formatCode>
                <c:ptCount val="6"/>
                <c:pt idx="0">
                  <c:v>0.54686179666217505</c:v>
                </c:pt>
                <c:pt idx="1">
                  <c:v>5.1860260504755194E-4</c:v>
                </c:pt>
                <c:pt idx="2">
                  <c:v>2.1268079779821953E-3</c:v>
                </c:pt>
                <c:pt idx="3">
                  <c:v>0.11840577312112252</c:v>
                </c:pt>
                <c:pt idx="4">
                  <c:v>0.30769302349099631</c:v>
                </c:pt>
                <c:pt idx="5">
                  <c:v>2.4393996142676337E-2</c:v>
                </c:pt>
              </c:numCache>
            </c:numRef>
          </c:val>
          <c:extLst xmlns:c16r2="http://schemas.microsoft.com/office/drawing/2015/06/chart">
            <c:ext xmlns:c16="http://schemas.microsoft.com/office/drawing/2014/chart" uri="{C3380CC4-5D6E-409C-BE32-E72D297353CC}">
              <c16:uniqueId val="{00000000-3181-4BA0-8E83-0B811E4E5E5C}"/>
            </c:ext>
          </c:extLst>
        </c:ser>
        <c:dLbls>
          <c:showLegendKey val="0"/>
          <c:showVal val="0"/>
          <c:showCatName val="1"/>
          <c:showSerName val="0"/>
          <c:showPercent val="1"/>
          <c:showBubbleSize val="0"/>
          <c:showLeaderLines val="1"/>
        </c:dLbls>
      </c:pie3DChart>
    </c:plotArea>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 value of ecosystem services in </a:t>
            </a:r>
            <a:r>
              <a:rPr lang="en-US" dirty="0" err="1"/>
              <a:t>Bakanas</a:t>
            </a:r>
            <a:r>
              <a:rPr lang="en-US" dirty="0"/>
              <a:t>, USD per hectare </a:t>
            </a:r>
          </a:p>
        </c:rich>
      </c:tx>
      <c:layout/>
      <c:overlay val="0"/>
      <c:spPr>
        <a:noFill/>
        <a:ln>
          <a:noFill/>
        </a:ln>
        <a:effectLst/>
      </c:spPr>
    </c:title>
    <c:autoTitleDeleted val="0"/>
    <c:plotArea>
      <c:layout/>
      <c:barChart>
        <c:barDir val="col"/>
        <c:grouping val="clustered"/>
        <c:varyColors val="0"/>
        <c:ser>
          <c:idx val="0"/>
          <c:order val="0"/>
          <c:tx>
            <c:strRef>
              <c:f>Лист2!$B$61:$C$61</c:f>
              <c:strCache>
                <c:ptCount val="2"/>
                <c:pt idx="0">
                  <c:v>Total value of ecosystem services in Bakanas, USD per hectare</c:v>
                </c:pt>
                <c:pt idx="1">
                  <c:v> 7.16 </c:v>
                </c:pt>
              </c:strCache>
            </c:strRef>
          </c:tx>
          <c:spPr>
            <a:solidFill>
              <a:schemeClr val="accent1"/>
            </a:solidFill>
            <a:ln>
              <a:noFill/>
            </a:ln>
            <a:effectLst/>
          </c:spPr>
          <c:invertIfNegative val="0"/>
          <c:cat>
            <c:strRef>
              <c:f>Лист2!$D$60:$F$60</c:f>
              <c:strCache>
                <c:ptCount val="3"/>
                <c:pt idx="0">
                  <c:v>2017г</c:v>
                </c:pt>
                <c:pt idx="1">
                  <c:v>2018г</c:v>
                </c:pt>
                <c:pt idx="2">
                  <c:v>2019г</c:v>
                </c:pt>
              </c:strCache>
            </c:strRef>
          </c:cat>
          <c:val>
            <c:numRef>
              <c:f>Лист2!$D$61:$F$61</c:f>
              <c:numCache>
                <c:formatCode>_(* #,##0.00_);_(* \(#,##0.00\);_(* "-"??_);_(@_)</c:formatCode>
                <c:ptCount val="3"/>
                <c:pt idx="0">
                  <c:v>57.411600000000007</c:v>
                </c:pt>
                <c:pt idx="1">
                  <c:v>57.961666666666666</c:v>
                </c:pt>
                <c:pt idx="2">
                  <c:v>59.108066666666673</c:v>
                </c:pt>
              </c:numCache>
            </c:numRef>
          </c:val>
          <c:extLst xmlns:c16r2="http://schemas.microsoft.com/office/drawing/2015/06/chart">
            <c:ext xmlns:c16="http://schemas.microsoft.com/office/drawing/2014/chart" uri="{C3380CC4-5D6E-409C-BE32-E72D297353CC}">
              <c16:uniqueId val="{00000000-F253-42C5-86CD-982CCADDA7FC}"/>
            </c:ext>
          </c:extLst>
        </c:ser>
        <c:dLbls>
          <c:showLegendKey val="0"/>
          <c:showVal val="0"/>
          <c:showCatName val="0"/>
          <c:showSerName val="0"/>
          <c:showPercent val="0"/>
          <c:showBubbleSize val="0"/>
        </c:dLbls>
        <c:gapWidth val="219"/>
        <c:overlap val="-27"/>
        <c:axId val="191770624"/>
        <c:axId val="191772160"/>
      </c:barChart>
      <c:catAx>
        <c:axId val="19177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772160"/>
        <c:crosses val="autoZero"/>
        <c:auto val="1"/>
        <c:lblAlgn val="ctr"/>
        <c:lblOffset val="100"/>
        <c:noMultiLvlLbl val="0"/>
      </c:catAx>
      <c:valAx>
        <c:axId val="191772160"/>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770624"/>
        <c:crosses val="autoZero"/>
        <c:crossBetween val="between"/>
      </c:valAx>
      <c:spPr>
        <a:noFill/>
        <a:ln>
          <a:noFill/>
        </a:ln>
        <a:effectLst/>
      </c:spPr>
    </c:plotArea>
    <c:plotVisOnly val="1"/>
    <c:dispBlanksAs val="gap"/>
    <c:showDLblsOverMax val="0"/>
  </c:chart>
  <c:spPr>
    <a:solidFill>
      <a:srgbClr val="BDEEFF"/>
    </a:solid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Total benefits: Baseline</a:t>
            </a:r>
            <a:r>
              <a:rPr lang="en-US" baseline="0"/>
              <a:t> and Alternative scenarios</a:t>
            </a:r>
          </a:p>
        </c:rich>
      </c:tx>
      <c:layout/>
      <c:overlay val="0"/>
    </c:title>
    <c:autoTitleDeleted val="0"/>
    <c:plotArea>
      <c:layout/>
      <c:lineChart>
        <c:grouping val="standard"/>
        <c:varyColors val="0"/>
        <c:ser>
          <c:idx val="0"/>
          <c:order val="0"/>
          <c:tx>
            <c:strRef>
              <c:f>Scenario!$A$12</c:f>
              <c:strCache>
                <c:ptCount val="1"/>
                <c:pt idx="0">
                  <c:v>Current use Total benefits</c:v>
                </c:pt>
              </c:strCache>
            </c:strRef>
          </c:tx>
          <c:marker>
            <c:symbol val="none"/>
          </c:marker>
          <c:cat>
            <c:numRef>
              <c:f>Scenario!$B$5:$K$5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Scenario!$B$12:$K$12</c:f>
              <c:numCache>
                <c:formatCode>#,##0</c:formatCode>
                <c:ptCount val="10"/>
                <c:pt idx="0">
                  <c:v>4489988.8936168198</c:v>
                </c:pt>
                <c:pt idx="1">
                  <c:v>4564967.510097214</c:v>
                </c:pt>
                <c:pt idx="2">
                  <c:v>4678867.5205737837</c:v>
                </c:pt>
                <c:pt idx="3">
                  <c:v>4804549.9978646925</c:v>
                </c:pt>
                <c:pt idx="4">
                  <c:v>4942723.1406517094</c:v>
                </c:pt>
                <c:pt idx="5">
                  <c:v>5094146.9954730514</c:v>
                </c:pt>
                <c:pt idx="6">
                  <c:v>5259636.9871228281</c:v>
                </c:pt>
                <c:pt idx="7">
                  <c:v>5440067.6963530239</c:v>
                </c:pt>
                <c:pt idx="8">
                  <c:v>5636376.902034428</c:v>
                </c:pt>
                <c:pt idx="9">
                  <c:v>5849569.9061283357</c:v>
                </c:pt>
              </c:numCache>
            </c:numRef>
          </c:val>
          <c:smooth val="0"/>
          <c:extLst xmlns:c16r2="http://schemas.microsoft.com/office/drawing/2015/06/chart">
            <c:ext xmlns:c16="http://schemas.microsoft.com/office/drawing/2014/chart" uri="{C3380CC4-5D6E-409C-BE32-E72D297353CC}">
              <c16:uniqueId val="{00000000-E223-4CF3-9FDE-3D0F95C0DE7A}"/>
            </c:ext>
          </c:extLst>
        </c:ser>
        <c:ser>
          <c:idx val="1"/>
          <c:order val="1"/>
          <c:tx>
            <c:strRef>
              <c:f>Scenario!$A$24</c:f>
              <c:strCache>
                <c:ptCount val="1"/>
                <c:pt idx="0">
                  <c:v>Alternative scenatio Total benefits</c:v>
                </c:pt>
              </c:strCache>
            </c:strRef>
          </c:tx>
          <c:marker>
            <c:symbol val="none"/>
          </c:marker>
          <c:cat>
            <c:numRef>
              <c:f>Scenario!$B$5:$K$5</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Scenario!$B$24:$K$24</c:f>
              <c:numCache>
                <c:formatCode>#,##0</c:formatCode>
                <c:ptCount val="10"/>
                <c:pt idx="0">
                  <c:v>4489988.8936168198</c:v>
                </c:pt>
                <c:pt idx="1">
                  <c:v>3556458.8962964071</c:v>
                </c:pt>
                <c:pt idx="2">
                  <c:v>3897017.1954571609</c:v>
                </c:pt>
                <c:pt idx="3">
                  <c:v>4059507.3168141088</c:v>
                </c:pt>
                <c:pt idx="4">
                  <c:v>4312490.282007155</c:v>
                </c:pt>
                <c:pt idx="5">
                  <c:v>4587582.3230306581</c:v>
                </c:pt>
                <c:pt idx="6">
                  <c:v>4886796.3974810215</c:v>
                </c:pt>
                <c:pt idx="7">
                  <c:v>5212356.407021557</c:v>
                </c:pt>
                <c:pt idx="8">
                  <c:v>5566721.626985563</c:v>
                </c:pt>
                <c:pt idx="9">
                  <c:v>5952614.1962122489</c:v>
                </c:pt>
              </c:numCache>
            </c:numRef>
          </c:val>
          <c:smooth val="0"/>
          <c:extLst xmlns:c16r2="http://schemas.microsoft.com/office/drawing/2015/06/chart">
            <c:ext xmlns:c16="http://schemas.microsoft.com/office/drawing/2014/chart" uri="{C3380CC4-5D6E-409C-BE32-E72D297353CC}">
              <c16:uniqueId val="{00000001-E223-4CF3-9FDE-3D0F95C0DE7A}"/>
            </c:ext>
          </c:extLst>
        </c:ser>
        <c:dLbls>
          <c:showLegendKey val="0"/>
          <c:showVal val="0"/>
          <c:showCatName val="0"/>
          <c:showSerName val="0"/>
          <c:showPercent val="0"/>
          <c:showBubbleSize val="0"/>
        </c:dLbls>
        <c:marker val="1"/>
        <c:smooth val="0"/>
        <c:axId val="191841408"/>
        <c:axId val="191842944"/>
      </c:lineChart>
      <c:catAx>
        <c:axId val="191841408"/>
        <c:scaling>
          <c:orientation val="minMax"/>
        </c:scaling>
        <c:delete val="0"/>
        <c:axPos val="b"/>
        <c:numFmt formatCode="0" sourceLinked="0"/>
        <c:majorTickMark val="none"/>
        <c:minorTickMark val="none"/>
        <c:tickLblPos val="nextTo"/>
        <c:crossAx val="191842944"/>
        <c:crosses val="autoZero"/>
        <c:auto val="1"/>
        <c:lblAlgn val="ctr"/>
        <c:lblOffset val="100"/>
        <c:noMultiLvlLbl val="0"/>
      </c:catAx>
      <c:valAx>
        <c:axId val="191842944"/>
        <c:scaling>
          <c:orientation val="minMax"/>
          <c:min val="3000000"/>
        </c:scaling>
        <c:delete val="0"/>
        <c:axPos val="l"/>
        <c:majorGridlines/>
        <c:numFmt formatCode="[$$-409]#,##0" sourceLinked="0"/>
        <c:majorTickMark val="none"/>
        <c:minorTickMark val="none"/>
        <c:tickLblPos val="nextTo"/>
        <c:spPr>
          <a:ln w="9525">
            <a:noFill/>
          </a:ln>
        </c:spPr>
        <c:crossAx val="191841408"/>
        <c:crosses val="autoZero"/>
        <c:crossBetween val="between"/>
      </c:valAx>
    </c:plotArea>
    <c:legend>
      <c:legendPos val="b"/>
      <c:layout/>
      <c:overlay val="0"/>
    </c:legend>
    <c:plotVisOnly val="1"/>
    <c:dispBlanksAs val="gap"/>
    <c:showDLblsOverMax val="0"/>
  </c:chart>
  <c:spPr>
    <a:solidFill>
      <a:srgbClr val="BDEE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ru-RU"/>
              <a:t>Экономическая оценка </a:t>
            </a:r>
            <a:r>
              <a:rPr lang="en-US"/>
              <a:t>1 </a:t>
            </a:r>
            <a:r>
              <a:rPr lang="ru-RU"/>
              <a:t>гектара равнинных пастбищ по продуктивности</a:t>
            </a:r>
            <a:r>
              <a:rPr lang="ru-RU" baseline="0"/>
              <a:t> </a:t>
            </a:r>
            <a:r>
              <a:rPr lang="en-US"/>
              <a:t>[usd/</a:t>
            </a:r>
            <a:r>
              <a:rPr lang="ru-RU"/>
              <a:t>га</a:t>
            </a:r>
            <a:r>
              <a:rPr lang="en-US"/>
              <a:t>]</a:t>
            </a:r>
            <a:endParaRPr lang="ru-RU"/>
          </a:p>
        </c:rich>
      </c:tx>
      <c:layout/>
      <c:overlay val="0"/>
      <c:spPr>
        <a:noFill/>
        <a:ln>
          <a:noFill/>
        </a:ln>
        <a:effectLst/>
      </c:spPr>
    </c:title>
    <c:autoTitleDeleted val="0"/>
    <c:plotArea>
      <c:layout/>
      <c:lineChart>
        <c:grouping val="standard"/>
        <c:varyColors val="0"/>
        <c:ser>
          <c:idx val="0"/>
          <c:order val="0"/>
          <c:tx>
            <c:strRef>
              <c:f>Лист1!$C$3</c:f>
              <c:strCache>
                <c:ptCount val="1"/>
                <c:pt idx="0">
                  <c:v>Безальтернативное развитие</c:v>
                </c:pt>
              </c:strCache>
            </c:strRef>
          </c:tx>
          <c:spPr>
            <a:ln w="34925"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Лист1!$B$4:$B$13</c:f>
              <c:strCache>
                <c:ptCount val="10"/>
                <c:pt idx="0">
                  <c:v>База</c:v>
                </c:pt>
                <c:pt idx="1">
                  <c:v>t=-10</c:v>
                </c:pt>
                <c:pt idx="2">
                  <c:v>t=0</c:v>
                </c:pt>
                <c:pt idx="3">
                  <c:v>t=1</c:v>
                </c:pt>
                <c:pt idx="4">
                  <c:v>t=2</c:v>
                </c:pt>
                <c:pt idx="5">
                  <c:v>t=3</c:v>
                </c:pt>
                <c:pt idx="6">
                  <c:v>t=4</c:v>
                </c:pt>
                <c:pt idx="7">
                  <c:v>t=5</c:v>
                </c:pt>
                <c:pt idx="8">
                  <c:v>t=6</c:v>
                </c:pt>
                <c:pt idx="9">
                  <c:v>t=7</c:v>
                </c:pt>
              </c:strCache>
            </c:strRef>
          </c:cat>
          <c:val>
            <c:numRef>
              <c:f>Лист1!$C$4:$C$13</c:f>
              <c:numCache>
                <c:formatCode>General</c:formatCode>
                <c:ptCount val="10"/>
                <c:pt idx="0">
                  <c:v>60</c:v>
                </c:pt>
                <c:pt idx="1">
                  <c:v>45</c:v>
                </c:pt>
                <c:pt idx="2">
                  <c:v>40</c:v>
                </c:pt>
                <c:pt idx="3" formatCode="#,##0.00">
                  <c:v>39.713943390266486</c:v>
                </c:pt>
                <c:pt idx="4" formatCode="#,##0.00">
                  <c:v>39.007573257652375</c:v>
                </c:pt>
                <c:pt idx="5" formatCode="#,##0.00">
                  <c:v>38.445864202742179</c:v>
                </c:pt>
                <c:pt idx="6" formatCode="#,##0.00">
                  <c:v>37.892243758222691</c:v>
                </c:pt>
                <c:pt idx="7" formatCode="#,##0.00">
                  <c:v>37.346595448104289</c:v>
                </c:pt>
                <c:pt idx="8" formatCode="#,##0.00">
                  <c:v>36.89401841580969</c:v>
                </c:pt>
                <c:pt idx="9" formatCode="#,##0.00">
                  <c:v>36.189037172195484</c:v>
                </c:pt>
              </c:numCache>
            </c:numRef>
          </c:val>
          <c:smooth val="0"/>
          <c:extLst xmlns:c16r2="http://schemas.microsoft.com/office/drawing/2015/06/chart">
            <c:ext xmlns:c16="http://schemas.microsoft.com/office/drawing/2014/chart" uri="{C3380CC4-5D6E-409C-BE32-E72D297353CC}">
              <c16:uniqueId val="{00000000-7DD0-4F93-AEE1-F959157E3A5B}"/>
            </c:ext>
          </c:extLst>
        </c:ser>
        <c:ser>
          <c:idx val="1"/>
          <c:order val="1"/>
          <c:tx>
            <c:strRef>
              <c:f>Лист1!$D$3</c:f>
              <c:strCache>
                <c:ptCount val="1"/>
                <c:pt idx="0">
                  <c:v>Альтернативное развитие</c:v>
                </c:pt>
              </c:strCache>
            </c:strRef>
          </c:tx>
          <c:spPr>
            <a:ln w="34925" cap="rnd">
              <a:solidFill>
                <a:schemeClr val="accent2"/>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Лист1!$B$4:$B$13</c:f>
              <c:strCache>
                <c:ptCount val="10"/>
                <c:pt idx="0">
                  <c:v>База</c:v>
                </c:pt>
                <c:pt idx="1">
                  <c:v>t=-10</c:v>
                </c:pt>
                <c:pt idx="2">
                  <c:v>t=0</c:v>
                </c:pt>
                <c:pt idx="3">
                  <c:v>t=1</c:v>
                </c:pt>
                <c:pt idx="4">
                  <c:v>t=2</c:v>
                </c:pt>
                <c:pt idx="5">
                  <c:v>t=3</c:v>
                </c:pt>
                <c:pt idx="6">
                  <c:v>t=4</c:v>
                </c:pt>
                <c:pt idx="7">
                  <c:v>t=5</c:v>
                </c:pt>
                <c:pt idx="8">
                  <c:v>t=6</c:v>
                </c:pt>
                <c:pt idx="9">
                  <c:v>t=7</c:v>
                </c:pt>
              </c:strCache>
            </c:strRef>
          </c:cat>
          <c:val>
            <c:numRef>
              <c:f>Лист1!$D$4:$D$13</c:f>
              <c:numCache>
                <c:formatCode>General</c:formatCode>
                <c:ptCount val="10"/>
                <c:pt idx="3" formatCode="#,##0.00">
                  <c:v>39.713943390266486</c:v>
                </c:pt>
                <c:pt idx="4" formatCode="#,##0.00">
                  <c:v>43.685337729293124</c:v>
                </c:pt>
                <c:pt idx="5" formatCode="#,##0.00">
                  <c:v>48.053871502222442</c:v>
                </c:pt>
                <c:pt idx="6" formatCode="#,##0.00">
                  <c:v>52.859258652444687</c:v>
                </c:pt>
                <c:pt idx="7" formatCode="#,##0.00">
                  <c:v>58.145184517689167</c:v>
                </c:pt>
                <c:pt idx="8" formatCode="#,##0.00">
                  <c:v>63.959702969458078</c:v>
                </c:pt>
                <c:pt idx="9" formatCode="#,##0.00">
                  <c:v>70.355673266403883</c:v>
                </c:pt>
              </c:numCache>
            </c:numRef>
          </c:val>
          <c:smooth val="0"/>
          <c:extLst xmlns:c16r2="http://schemas.microsoft.com/office/drawing/2015/06/chart">
            <c:ext xmlns:c16="http://schemas.microsoft.com/office/drawing/2014/chart" uri="{C3380CC4-5D6E-409C-BE32-E72D297353CC}">
              <c16:uniqueId val="{00000001-7DD0-4F93-AEE1-F959157E3A5B}"/>
            </c:ext>
          </c:extLst>
        </c:ser>
        <c:dLbls>
          <c:dLblPos val="ctr"/>
          <c:showLegendKey val="0"/>
          <c:showVal val="1"/>
          <c:showCatName val="0"/>
          <c:showSerName val="0"/>
          <c:showPercent val="0"/>
          <c:showBubbleSize val="0"/>
        </c:dLbls>
        <c:marker val="1"/>
        <c:smooth val="0"/>
        <c:axId val="191884288"/>
        <c:axId val="191902464"/>
      </c:lineChart>
      <c:catAx>
        <c:axId val="191884288"/>
        <c:scaling>
          <c:orientation val="minMax"/>
        </c:scaling>
        <c:delete val="0"/>
        <c:axPos val="b"/>
        <c:numFmt formatCode="General" sourceLinked="1"/>
        <c:majorTickMark val="out"/>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1902464"/>
        <c:crosses val="autoZero"/>
        <c:auto val="1"/>
        <c:lblAlgn val="ctr"/>
        <c:lblOffset val="100"/>
        <c:noMultiLvlLbl val="0"/>
      </c:catAx>
      <c:valAx>
        <c:axId val="1919024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91884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F279B7-D5FE-4264-9095-DFEA2D4B54A2}"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de-DE"/>
        </a:p>
      </dgm:t>
    </dgm:pt>
    <dgm:pt modelId="{EB454661-FECA-4E49-AA17-F9EB439D7E67}">
      <dgm:prSet phldrT="[Text]" custT="1"/>
      <dgm:spPr/>
      <dgm:t>
        <a:bodyPr/>
        <a:lstStyle/>
        <a:p>
          <a:r>
            <a:rPr lang="ru-RU" sz="2000" b="1" dirty="0">
              <a:solidFill>
                <a:schemeClr val="accent6">
                  <a:lumMod val="60000"/>
                  <a:lumOff val="40000"/>
                </a:schemeClr>
              </a:solidFill>
            </a:rPr>
            <a:t>Региональный отчет </a:t>
          </a:r>
          <a:r>
            <a:rPr lang="de-DE" sz="2000" b="1" dirty="0">
              <a:solidFill>
                <a:schemeClr val="accent6">
                  <a:lumMod val="60000"/>
                  <a:lumOff val="40000"/>
                </a:schemeClr>
              </a:solidFill>
            </a:rPr>
            <a:t>ELD CA</a:t>
          </a:r>
        </a:p>
      </dgm:t>
    </dgm:pt>
    <dgm:pt modelId="{8E74773B-AFEE-49A5-B7F5-CC61BD2AAAFF}" type="parTrans" cxnId="{C5484E25-44D9-4C8D-B7A8-4C960403DEEA}">
      <dgm:prSet/>
      <dgm:spPr/>
      <dgm:t>
        <a:bodyPr/>
        <a:lstStyle/>
        <a:p>
          <a:endParaRPr lang="de-DE">
            <a:solidFill>
              <a:schemeClr val="accent6">
                <a:lumMod val="60000"/>
                <a:lumOff val="40000"/>
              </a:schemeClr>
            </a:solidFill>
          </a:endParaRPr>
        </a:p>
      </dgm:t>
    </dgm:pt>
    <dgm:pt modelId="{25365343-9D26-4B5D-8977-763E05A3A2D1}" type="sibTrans" cxnId="{C5484E25-44D9-4C8D-B7A8-4C960403DEEA}">
      <dgm:prSet/>
      <dgm:spPr/>
      <dgm:t>
        <a:bodyPr/>
        <a:lstStyle/>
        <a:p>
          <a:endParaRPr lang="de-DE">
            <a:solidFill>
              <a:schemeClr val="accent6">
                <a:lumMod val="60000"/>
                <a:lumOff val="40000"/>
              </a:schemeClr>
            </a:solidFill>
          </a:endParaRPr>
        </a:p>
      </dgm:t>
    </dgm:pt>
    <dgm:pt modelId="{57B77DDE-EAD0-4B44-A265-BAA2C6C9AAE8}">
      <dgm:prSet phldrT="[Text]" custT="1"/>
      <dgm:spPr/>
      <dgm:t>
        <a:bodyPr/>
        <a:lstStyle/>
        <a:p>
          <a:r>
            <a:rPr lang="ru-RU" sz="1600" b="1" dirty="0" err="1">
              <a:solidFill>
                <a:schemeClr val="accent6">
                  <a:lumMod val="60000"/>
                  <a:lumOff val="40000"/>
                </a:schemeClr>
              </a:solidFill>
            </a:rPr>
            <a:t>Нац</a:t>
          </a:r>
          <a:r>
            <a:rPr lang="en-US" sz="1600" b="1" dirty="0">
              <a:solidFill>
                <a:schemeClr val="accent6">
                  <a:lumMod val="60000"/>
                  <a:lumOff val="40000"/>
                </a:schemeClr>
              </a:solidFill>
            </a:rPr>
            <a:t>.</a:t>
          </a:r>
          <a:r>
            <a:rPr lang="ru-RU" sz="1600" b="1" dirty="0">
              <a:solidFill>
                <a:schemeClr val="accent6">
                  <a:lumMod val="60000"/>
                  <a:lumOff val="40000"/>
                </a:schemeClr>
              </a:solidFill>
            </a:rPr>
            <a:t> отчет </a:t>
          </a:r>
          <a:r>
            <a:rPr lang="en-US" sz="1600" b="1" dirty="0">
              <a:solidFill>
                <a:schemeClr val="accent6">
                  <a:lumMod val="60000"/>
                  <a:lumOff val="40000"/>
                </a:schemeClr>
              </a:solidFill>
            </a:rPr>
            <a:t>ELD</a:t>
          </a:r>
          <a:endParaRPr lang="de-DE" sz="1600" b="1" dirty="0">
            <a:solidFill>
              <a:schemeClr val="accent6">
                <a:lumMod val="60000"/>
                <a:lumOff val="40000"/>
              </a:schemeClr>
            </a:solidFill>
          </a:endParaRPr>
        </a:p>
        <a:p>
          <a:r>
            <a:rPr lang="de-DE" sz="1800" b="1" dirty="0">
              <a:solidFill>
                <a:schemeClr val="accent6">
                  <a:lumMod val="60000"/>
                  <a:lumOff val="40000"/>
                </a:schemeClr>
              </a:solidFill>
            </a:rPr>
            <a:t>KAZ</a:t>
          </a:r>
        </a:p>
      </dgm:t>
    </dgm:pt>
    <dgm:pt modelId="{220A87AF-566E-49A2-B30F-861BDCA3F48B}" type="parTrans" cxnId="{D2B45007-1020-425E-A187-DC2B6C20AD11}">
      <dgm:prSet/>
      <dgm:spPr/>
      <dgm:t>
        <a:bodyPr/>
        <a:lstStyle/>
        <a:p>
          <a:endParaRPr lang="de-DE">
            <a:solidFill>
              <a:schemeClr val="accent6">
                <a:lumMod val="60000"/>
                <a:lumOff val="40000"/>
              </a:schemeClr>
            </a:solidFill>
          </a:endParaRPr>
        </a:p>
      </dgm:t>
    </dgm:pt>
    <dgm:pt modelId="{735E1186-C7E3-4392-B3F4-091469427E0E}" type="sibTrans" cxnId="{D2B45007-1020-425E-A187-DC2B6C20AD11}">
      <dgm:prSet/>
      <dgm:spPr/>
      <dgm:t>
        <a:bodyPr/>
        <a:lstStyle/>
        <a:p>
          <a:endParaRPr lang="de-DE">
            <a:solidFill>
              <a:schemeClr val="accent6">
                <a:lumMod val="60000"/>
                <a:lumOff val="40000"/>
              </a:schemeClr>
            </a:solidFill>
          </a:endParaRPr>
        </a:p>
      </dgm:t>
    </dgm:pt>
    <dgm:pt modelId="{2BFAD30E-E63E-4FEA-8940-1DFC35AF1AD8}">
      <dgm:prSet phldrT="[Text]" custT="1"/>
      <dgm:spPr/>
      <dgm:t>
        <a:bodyPr/>
        <a:lstStyle/>
        <a:p>
          <a:r>
            <a:rPr lang="ru-RU" sz="1600" b="1" dirty="0" err="1">
              <a:solidFill>
                <a:schemeClr val="accent6">
                  <a:lumMod val="60000"/>
                  <a:lumOff val="40000"/>
                </a:schemeClr>
              </a:solidFill>
            </a:rPr>
            <a:t>Нац</a:t>
          </a:r>
          <a:r>
            <a:rPr lang="en-US" sz="1600" b="1" dirty="0">
              <a:solidFill>
                <a:schemeClr val="accent6">
                  <a:lumMod val="60000"/>
                  <a:lumOff val="40000"/>
                </a:schemeClr>
              </a:solidFill>
            </a:rPr>
            <a:t>.</a:t>
          </a:r>
          <a:r>
            <a:rPr lang="ru-RU" sz="1600" b="1" dirty="0">
              <a:solidFill>
                <a:schemeClr val="accent6">
                  <a:lumMod val="60000"/>
                  <a:lumOff val="40000"/>
                </a:schemeClr>
              </a:solidFill>
            </a:rPr>
            <a:t> отчет </a:t>
          </a:r>
          <a:r>
            <a:rPr lang="en-US" sz="1600" b="1" dirty="0">
              <a:solidFill>
                <a:schemeClr val="accent6">
                  <a:lumMod val="60000"/>
                  <a:lumOff val="40000"/>
                </a:schemeClr>
              </a:solidFill>
            </a:rPr>
            <a:t>ELD</a:t>
          </a:r>
        </a:p>
        <a:p>
          <a:r>
            <a:rPr lang="de-DE" sz="1800" b="1" dirty="0">
              <a:solidFill>
                <a:schemeClr val="accent6">
                  <a:lumMod val="60000"/>
                  <a:lumOff val="40000"/>
                </a:schemeClr>
              </a:solidFill>
            </a:rPr>
            <a:t>UZB</a:t>
          </a:r>
          <a:endParaRPr lang="de-DE" sz="1800" dirty="0">
            <a:solidFill>
              <a:schemeClr val="accent6">
                <a:lumMod val="60000"/>
                <a:lumOff val="40000"/>
              </a:schemeClr>
            </a:solidFill>
          </a:endParaRPr>
        </a:p>
      </dgm:t>
    </dgm:pt>
    <dgm:pt modelId="{3991AA7E-3757-441E-8188-3728676227D5}" type="parTrans" cxnId="{8407DA38-2630-4849-B563-B14BBD4C2DB6}">
      <dgm:prSet/>
      <dgm:spPr/>
      <dgm:t>
        <a:bodyPr/>
        <a:lstStyle/>
        <a:p>
          <a:endParaRPr lang="de-DE">
            <a:solidFill>
              <a:schemeClr val="accent6">
                <a:lumMod val="60000"/>
                <a:lumOff val="40000"/>
              </a:schemeClr>
            </a:solidFill>
          </a:endParaRPr>
        </a:p>
      </dgm:t>
    </dgm:pt>
    <dgm:pt modelId="{217E9389-EF00-44C4-A933-D9E4D3FD7167}" type="sibTrans" cxnId="{8407DA38-2630-4849-B563-B14BBD4C2DB6}">
      <dgm:prSet/>
      <dgm:spPr/>
      <dgm:t>
        <a:bodyPr/>
        <a:lstStyle/>
        <a:p>
          <a:endParaRPr lang="de-DE">
            <a:solidFill>
              <a:schemeClr val="accent6">
                <a:lumMod val="60000"/>
                <a:lumOff val="40000"/>
              </a:schemeClr>
            </a:solidFill>
          </a:endParaRPr>
        </a:p>
      </dgm:t>
    </dgm:pt>
    <dgm:pt modelId="{1B52E40D-8D82-4238-90F7-4D6E86D200CB}">
      <dgm:prSet phldrT="[Text]" custT="1"/>
      <dgm:spPr/>
      <dgm:t>
        <a:bodyPr/>
        <a:lstStyle/>
        <a:p>
          <a:r>
            <a:rPr lang="ru-RU" sz="1600" b="1" dirty="0" err="1">
              <a:solidFill>
                <a:schemeClr val="accent6">
                  <a:lumMod val="60000"/>
                  <a:lumOff val="40000"/>
                </a:schemeClr>
              </a:solidFill>
            </a:rPr>
            <a:t>Нац</a:t>
          </a:r>
          <a:r>
            <a:rPr lang="en-US" sz="1600" b="1" dirty="0">
              <a:solidFill>
                <a:schemeClr val="accent6">
                  <a:lumMod val="60000"/>
                  <a:lumOff val="40000"/>
                </a:schemeClr>
              </a:solidFill>
            </a:rPr>
            <a:t>.</a:t>
          </a:r>
          <a:r>
            <a:rPr lang="ru-RU" sz="1600" b="1" dirty="0">
              <a:solidFill>
                <a:schemeClr val="accent6">
                  <a:lumMod val="60000"/>
                  <a:lumOff val="40000"/>
                </a:schemeClr>
              </a:solidFill>
            </a:rPr>
            <a:t> отчет </a:t>
          </a:r>
          <a:r>
            <a:rPr lang="en-US" sz="1600" b="1" dirty="0">
              <a:solidFill>
                <a:schemeClr val="accent6">
                  <a:lumMod val="60000"/>
                  <a:lumOff val="40000"/>
                </a:schemeClr>
              </a:solidFill>
            </a:rPr>
            <a:t>ELD</a:t>
          </a:r>
        </a:p>
        <a:p>
          <a:r>
            <a:rPr lang="de-DE" sz="1800" b="1" dirty="0">
              <a:solidFill>
                <a:schemeClr val="accent6">
                  <a:lumMod val="60000"/>
                  <a:lumOff val="40000"/>
                </a:schemeClr>
              </a:solidFill>
            </a:rPr>
            <a:t>TUK</a:t>
          </a:r>
          <a:endParaRPr lang="de-DE" sz="1800" dirty="0">
            <a:solidFill>
              <a:schemeClr val="accent6">
                <a:lumMod val="60000"/>
                <a:lumOff val="40000"/>
              </a:schemeClr>
            </a:solidFill>
          </a:endParaRPr>
        </a:p>
      </dgm:t>
    </dgm:pt>
    <dgm:pt modelId="{9120E729-CEC1-4943-A728-FF3DFC1CA67D}" type="parTrans" cxnId="{EEB570E2-306A-4057-8FFB-DB8A5F109193}">
      <dgm:prSet/>
      <dgm:spPr/>
      <dgm:t>
        <a:bodyPr/>
        <a:lstStyle/>
        <a:p>
          <a:endParaRPr lang="de-DE">
            <a:solidFill>
              <a:schemeClr val="accent6">
                <a:lumMod val="60000"/>
                <a:lumOff val="40000"/>
              </a:schemeClr>
            </a:solidFill>
          </a:endParaRPr>
        </a:p>
      </dgm:t>
    </dgm:pt>
    <dgm:pt modelId="{BF155593-DC39-482B-96A3-8D03E26B0E94}" type="sibTrans" cxnId="{EEB570E2-306A-4057-8FFB-DB8A5F109193}">
      <dgm:prSet/>
      <dgm:spPr/>
      <dgm:t>
        <a:bodyPr/>
        <a:lstStyle/>
        <a:p>
          <a:endParaRPr lang="de-DE">
            <a:solidFill>
              <a:schemeClr val="accent6">
                <a:lumMod val="60000"/>
                <a:lumOff val="40000"/>
              </a:schemeClr>
            </a:solidFill>
          </a:endParaRPr>
        </a:p>
      </dgm:t>
    </dgm:pt>
    <dgm:pt modelId="{DF1FED33-F51F-4F77-B3BC-A95310119FCA}">
      <dgm:prSet custT="1"/>
      <dgm:spPr/>
      <dgm:t>
        <a:bodyPr/>
        <a:lstStyle/>
        <a:p>
          <a:r>
            <a:rPr lang="ru-RU" sz="1600" b="1" dirty="0" err="1">
              <a:solidFill>
                <a:schemeClr val="accent6">
                  <a:lumMod val="60000"/>
                  <a:lumOff val="40000"/>
                </a:schemeClr>
              </a:solidFill>
            </a:rPr>
            <a:t>Нац</a:t>
          </a:r>
          <a:r>
            <a:rPr lang="en-US" sz="1600" b="1" dirty="0">
              <a:solidFill>
                <a:schemeClr val="accent6">
                  <a:lumMod val="60000"/>
                  <a:lumOff val="40000"/>
                </a:schemeClr>
              </a:solidFill>
            </a:rPr>
            <a:t>.</a:t>
          </a:r>
          <a:r>
            <a:rPr lang="ru-RU" sz="1600" b="1" dirty="0">
              <a:solidFill>
                <a:schemeClr val="accent6">
                  <a:lumMod val="60000"/>
                  <a:lumOff val="40000"/>
                </a:schemeClr>
              </a:solidFill>
            </a:rPr>
            <a:t> отчет </a:t>
          </a:r>
          <a:r>
            <a:rPr lang="en-US" sz="1600" b="1" dirty="0">
              <a:solidFill>
                <a:schemeClr val="accent6">
                  <a:lumMod val="60000"/>
                  <a:lumOff val="40000"/>
                </a:schemeClr>
              </a:solidFill>
            </a:rPr>
            <a:t>ELD</a:t>
          </a:r>
        </a:p>
        <a:p>
          <a:r>
            <a:rPr lang="de-DE" sz="1800" b="1" dirty="0">
              <a:solidFill>
                <a:schemeClr val="accent6">
                  <a:lumMod val="60000"/>
                  <a:lumOff val="40000"/>
                </a:schemeClr>
              </a:solidFill>
            </a:rPr>
            <a:t>TAJ</a:t>
          </a:r>
          <a:endParaRPr lang="de-DE" sz="1800" dirty="0">
            <a:solidFill>
              <a:schemeClr val="accent6">
                <a:lumMod val="60000"/>
                <a:lumOff val="40000"/>
              </a:schemeClr>
            </a:solidFill>
          </a:endParaRPr>
        </a:p>
      </dgm:t>
    </dgm:pt>
    <dgm:pt modelId="{D9FB2B7D-D4FA-4FD0-A1D5-7177D7AE031A}" type="parTrans" cxnId="{4503E355-433D-4FE4-B8DD-01386746F304}">
      <dgm:prSet/>
      <dgm:spPr/>
      <dgm:t>
        <a:bodyPr/>
        <a:lstStyle/>
        <a:p>
          <a:endParaRPr lang="de-DE">
            <a:solidFill>
              <a:schemeClr val="accent6">
                <a:lumMod val="60000"/>
                <a:lumOff val="40000"/>
              </a:schemeClr>
            </a:solidFill>
          </a:endParaRPr>
        </a:p>
      </dgm:t>
    </dgm:pt>
    <dgm:pt modelId="{5408AC97-6214-422E-B7E0-5B86F048E7F4}" type="sibTrans" cxnId="{4503E355-433D-4FE4-B8DD-01386746F304}">
      <dgm:prSet/>
      <dgm:spPr/>
      <dgm:t>
        <a:bodyPr/>
        <a:lstStyle/>
        <a:p>
          <a:endParaRPr lang="de-DE">
            <a:solidFill>
              <a:schemeClr val="accent6">
                <a:lumMod val="60000"/>
                <a:lumOff val="40000"/>
              </a:schemeClr>
            </a:solidFill>
          </a:endParaRPr>
        </a:p>
      </dgm:t>
    </dgm:pt>
    <dgm:pt modelId="{6821962D-6A7E-4040-A419-9944F178F908}">
      <dgm:prSet custT="1"/>
      <dgm:spPr/>
      <dgm:t>
        <a:bodyPr/>
        <a:lstStyle/>
        <a:p>
          <a:r>
            <a:rPr lang="ru-RU" sz="1600" b="1" dirty="0" err="1">
              <a:solidFill>
                <a:schemeClr val="accent6">
                  <a:lumMod val="60000"/>
                  <a:lumOff val="40000"/>
                </a:schemeClr>
              </a:solidFill>
            </a:rPr>
            <a:t>Нац</a:t>
          </a:r>
          <a:r>
            <a:rPr lang="en-US" sz="1600" b="1" dirty="0">
              <a:solidFill>
                <a:schemeClr val="accent6">
                  <a:lumMod val="60000"/>
                  <a:lumOff val="40000"/>
                </a:schemeClr>
              </a:solidFill>
            </a:rPr>
            <a:t>.</a:t>
          </a:r>
          <a:r>
            <a:rPr lang="ru-RU" sz="1600" b="1" dirty="0">
              <a:solidFill>
                <a:schemeClr val="accent6">
                  <a:lumMod val="60000"/>
                  <a:lumOff val="40000"/>
                </a:schemeClr>
              </a:solidFill>
            </a:rPr>
            <a:t> отчет </a:t>
          </a:r>
          <a:r>
            <a:rPr lang="en-US" sz="1600" b="1" dirty="0">
              <a:solidFill>
                <a:schemeClr val="accent6">
                  <a:lumMod val="60000"/>
                  <a:lumOff val="40000"/>
                </a:schemeClr>
              </a:solidFill>
            </a:rPr>
            <a:t>ELD</a:t>
          </a:r>
        </a:p>
        <a:p>
          <a:r>
            <a:rPr lang="de-DE" sz="1800" b="1" dirty="0">
              <a:solidFill>
                <a:schemeClr val="accent6">
                  <a:lumMod val="60000"/>
                  <a:lumOff val="40000"/>
                </a:schemeClr>
              </a:solidFill>
            </a:rPr>
            <a:t>KRG</a:t>
          </a:r>
          <a:endParaRPr lang="de-DE" sz="1800" dirty="0">
            <a:solidFill>
              <a:schemeClr val="accent6">
                <a:lumMod val="60000"/>
                <a:lumOff val="40000"/>
              </a:schemeClr>
            </a:solidFill>
          </a:endParaRPr>
        </a:p>
      </dgm:t>
    </dgm:pt>
    <dgm:pt modelId="{642C32BA-89AB-4DB0-88B9-C06CC455301F}" type="parTrans" cxnId="{EA4E9C22-8F29-4653-9CBC-AD4879B88664}">
      <dgm:prSet/>
      <dgm:spPr/>
      <dgm:t>
        <a:bodyPr/>
        <a:lstStyle/>
        <a:p>
          <a:endParaRPr lang="de-DE">
            <a:solidFill>
              <a:schemeClr val="accent6">
                <a:lumMod val="60000"/>
                <a:lumOff val="40000"/>
              </a:schemeClr>
            </a:solidFill>
          </a:endParaRPr>
        </a:p>
      </dgm:t>
    </dgm:pt>
    <dgm:pt modelId="{68767F8B-0F66-463A-B475-68F7D39F054E}" type="sibTrans" cxnId="{EA4E9C22-8F29-4653-9CBC-AD4879B88664}">
      <dgm:prSet/>
      <dgm:spPr/>
      <dgm:t>
        <a:bodyPr/>
        <a:lstStyle/>
        <a:p>
          <a:endParaRPr lang="de-DE">
            <a:solidFill>
              <a:schemeClr val="accent6">
                <a:lumMod val="60000"/>
                <a:lumOff val="40000"/>
              </a:schemeClr>
            </a:solidFill>
          </a:endParaRPr>
        </a:p>
      </dgm:t>
    </dgm:pt>
    <dgm:pt modelId="{42F31EE3-B59E-4DD2-B820-6A493C455EFD}" type="pres">
      <dgm:prSet presAssocID="{B6F279B7-D5FE-4264-9095-DFEA2D4B54A2}" presName="cycle" presStyleCnt="0">
        <dgm:presLayoutVars>
          <dgm:chMax val="1"/>
          <dgm:dir/>
          <dgm:animLvl val="ctr"/>
          <dgm:resizeHandles val="exact"/>
        </dgm:presLayoutVars>
      </dgm:prSet>
      <dgm:spPr/>
      <dgm:t>
        <a:bodyPr/>
        <a:lstStyle/>
        <a:p>
          <a:endParaRPr lang="en-US"/>
        </a:p>
      </dgm:t>
    </dgm:pt>
    <dgm:pt modelId="{ED33AB5F-A909-4CCB-B47E-0C3BF04D754C}" type="pres">
      <dgm:prSet presAssocID="{EB454661-FECA-4E49-AA17-F9EB439D7E67}" presName="centerShape" presStyleLbl="node0" presStyleIdx="0" presStyleCnt="1" custScaleX="133107" custScaleY="72189" custLinFactNeighborX="608" custLinFactNeighborY="-49970"/>
      <dgm:spPr/>
      <dgm:t>
        <a:bodyPr/>
        <a:lstStyle/>
        <a:p>
          <a:endParaRPr lang="en-US"/>
        </a:p>
      </dgm:t>
    </dgm:pt>
    <dgm:pt modelId="{5729F3EA-B624-4CB1-8030-6DDFC99B3263}" type="pres">
      <dgm:prSet presAssocID="{220A87AF-566E-49A2-B30F-861BDCA3F48B}" presName="parTrans" presStyleLbl="bgSibTrans2D1" presStyleIdx="0" presStyleCnt="5" custScaleX="58379" custScaleY="61562" custLinFactNeighborX="368" custLinFactNeighborY="0"/>
      <dgm:spPr/>
      <dgm:t>
        <a:bodyPr/>
        <a:lstStyle/>
        <a:p>
          <a:endParaRPr lang="en-US"/>
        </a:p>
      </dgm:t>
    </dgm:pt>
    <dgm:pt modelId="{D45ECD63-4881-40E1-83A7-43880D700183}" type="pres">
      <dgm:prSet presAssocID="{57B77DDE-EAD0-4B44-A265-BAA2C6C9AAE8}" presName="node" presStyleLbl="node1" presStyleIdx="0" presStyleCnt="5" custScaleX="84363" custScaleY="72189" custRadScaleRad="117828" custRadScaleInc="14876">
        <dgm:presLayoutVars>
          <dgm:bulletEnabled val="1"/>
        </dgm:presLayoutVars>
      </dgm:prSet>
      <dgm:spPr/>
      <dgm:t>
        <a:bodyPr/>
        <a:lstStyle/>
        <a:p>
          <a:endParaRPr lang="en-US"/>
        </a:p>
      </dgm:t>
    </dgm:pt>
    <dgm:pt modelId="{8A5327C4-5062-438C-BD08-C871E9990F37}" type="pres">
      <dgm:prSet presAssocID="{3991AA7E-3757-441E-8188-3728676227D5}" presName="parTrans" presStyleLbl="bgSibTrans2D1" presStyleIdx="1" presStyleCnt="5" custScaleX="58379" custScaleY="61562" custLinFactNeighborX="537" custLinFactNeighborY="0"/>
      <dgm:spPr/>
      <dgm:t>
        <a:bodyPr/>
        <a:lstStyle/>
        <a:p>
          <a:endParaRPr lang="en-US"/>
        </a:p>
      </dgm:t>
    </dgm:pt>
    <dgm:pt modelId="{C6D825DA-8A34-4DE8-94FF-CF0FC5605855}" type="pres">
      <dgm:prSet presAssocID="{2BFAD30E-E63E-4FEA-8940-1DFC35AF1AD8}" presName="node" presStyleLbl="node1" presStyleIdx="1" presStyleCnt="5" custScaleX="84363" custScaleY="72189" custRadScaleRad="55092" custRadScaleInc="-92382">
        <dgm:presLayoutVars>
          <dgm:bulletEnabled val="1"/>
        </dgm:presLayoutVars>
      </dgm:prSet>
      <dgm:spPr/>
      <dgm:t>
        <a:bodyPr/>
        <a:lstStyle/>
        <a:p>
          <a:endParaRPr lang="en-US"/>
        </a:p>
      </dgm:t>
    </dgm:pt>
    <dgm:pt modelId="{89B75674-4A53-4BE6-A3E6-322E6C55BE32}" type="pres">
      <dgm:prSet presAssocID="{9120E729-CEC1-4943-A728-FF3DFC1CA67D}" presName="parTrans" presStyleLbl="bgSibTrans2D1" presStyleIdx="2" presStyleCnt="5" custAng="99492" custScaleX="39676" custScaleY="61562" custLinFactNeighborX="670" custLinFactNeighborY="0"/>
      <dgm:spPr/>
      <dgm:t>
        <a:bodyPr/>
        <a:lstStyle/>
        <a:p>
          <a:endParaRPr lang="en-US"/>
        </a:p>
      </dgm:t>
    </dgm:pt>
    <dgm:pt modelId="{7A1C6D6A-06B1-4158-A723-A3495A3C8467}" type="pres">
      <dgm:prSet presAssocID="{1B52E40D-8D82-4238-90F7-4D6E86D200CB}" presName="node" presStyleLbl="node1" presStyleIdx="2" presStyleCnt="5" custScaleX="84363" custScaleY="72189" custRadScaleRad="15301" custRadScaleInc="21696">
        <dgm:presLayoutVars>
          <dgm:bulletEnabled val="1"/>
        </dgm:presLayoutVars>
      </dgm:prSet>
      <dgm:spPr/>
      <dgm:t>
        <a:bodyPr/>
        <a:lstStyle/>
        <a:p>
          <a:endParaRPr lang="en-US"/>
        </a:p>
      </dgm:t>
    </dgm:pt>
    <dgm:pt modelId="{5CB56384-1E6A-409E-8C22-231950323CF0}" type="pres">
      <dgm:prSet presAssocID="{D9FB2B7D-D4FA-4FD0-A1D5-7177D7AE031A}" presName="parTrans" presStyleLbl="bgSibTrans2D1" presStyleIdx="3" presStyleCnt="5" custScaleX="42117" custScaleY="61562" custLinFactNeighborX="527" custLinFactNeighborY="0"/>
      <dgm:spPr/>
      <dgm:t>
        <a:bodyPr/>
        <a:lstStyle/>
        <a:p>
          <a:endParaRPr lang="en-US"/>
        </a:p>
      </dgm:t>
    </dgm:pt>
    <dgm:pt modelId="{528DD541-C4D4-42C7-AFCB-0657889B84B2}" type="pres">
      <dgm:prSet presAssocID="{DF1FED33-F51F-4F77-B3BC-A95310119FCA}" presName="node" presStyleLbl="node1" presStyleIdx="3" presStyleCnt="5" custScaleX="84363" custScaleY="72189" custRadScaleRad="66813" custRadScaleInc="89480">
        <dgm:presLayoutVars>
          <dgm:bulletEnabled val="1"/>
        </dgm:presLayoutVars>
      </dgm:prSet>
      <dgm:spPr/>
      <dgm:t>
        <a:bodyPr/>
        <a:lstStyle/>
        <a:p>
          <a:endParaRPr lang="en-US"/>
        </a:p>
      </dgm:t>
    </dgm:pt>
    <dgm:pt modelId="{7BF66B55-7B77-4E38-858F-00D8827DD975}" type="pres">
      <dgm:prSet presAssocID="{642C32BA-89AB-4DB0-88B9-C06CC455301F}" presName="parTrans" presStyleLbl="bgSibTrans2D1" presStyleIdx="4" presStyleCnt="5" custScaleX="58379" custScaleY="61562" custLinFactNeighborX="372" custLinFactNeighborY="0"/>
      <dgm:spPr/>
      <dgm:t>
        <a:bodyPr/>
        <a:lstStyle/>
        <a:p>
          <a:endParaRPr lang="en-US"/>
        </a:p>
      </dgm:t>
    </dgm:pt>
    <dgm:pt modelId="{8BEACD38-D090-4B21-A7D7-D4E5548675CD}" type="pres">
      <dgm:prSet presAssocID="{6821962D-6A7E-4040-A419-9944F178F908}" presName="node" presStyleLbl="node1" presStyleIdx="4" presStyleCnt="5" custScaleX="84363" custScaleY="72189" custRadScaleRad="123902" custRadScaleInc="-19212">
        <dgm:presLayoutVars>
          <dgm:bulletEnabled val="1"/>
        </dgm:presLayoutVars>
      </dgm:prSet>
      <dgm:spPr/>
      <dgm:t>
        <a:bodyPr/>
        <a:lstStyle/>
        <a:p>
          <a:endParaRPr lang="en-US"/>
        </a:p>
      </dgm:t>
    </dgm:pt>
  </dgm:ptLst>
  <dgm:cxnLst>
    <dgm:cxn modelId="{B2131188-CEC1-4E11-84AF-61B3B81D2866}" type="presOf" srcId="{D9FB2B7D-D4FA-4FD0-A1D5-7177D7AE031A}" destId="{5CB56384-1E6A-409E-8C22-231950323CF0}" srcOrd="0" destOrd="0" presId="urn:microsoft.com/office/officeart/2005/8/layout/radial4"/>
    <dgm:cxn modelId="{D2B45007-1020-425E-A187-DC2B6C20AD11}" srcId="{EB454661-FECA-4E49-AA17-F9EB439D7E67}" destId="{57B77DDE-EAD0-4B44-A265-BAA2C6C9AAE8}" srcOrd="0" destOrd="0" parTransId="{220A87AF-566E-49A2-B30F-861BDCA3F48B}" sibTransId="{735E1186-C7E3-4392-B3F4-091469427E0E}"/>
    <dgm:cxn modelId="{8FF824BB-13AD-4E5D-A0C4-282A21D06416}" type="presOf" srcId="{DF1FED33-F51F-4F77-B3BC-A95310119FCA}" destId="{528DD541-C4D4-42C7-AFCB-0657889B84B2}" srcOrd="0" destOrd="0" presId="urn:microsoft.com/office/officeart/2005/8/layout/radial4"/>
    <dgm:cxn modelId="{8407DA38-2630-4849-B563-B14BBD4C2DB6}" srcId="{EB454661-FECA-4E49-AA17-F9EB439D7E67}" destId="{2BFAD30E-E63E-4FEA-8940-1DFC35AF1AD8}" srcOrd="1" destOrd="0" parTransId="{3991AA7E-3757-441E-8188-3728676227D5}" sibTransId="{217E9389-EF00-44C4-A933-D9E4D3FD7167}"/>
    <dgm:cxn modelId="{EA4E9C22-8F29-4653-9CBC-AD4879B88664}" srcId="{EB454661-FECA-4E49-AA17-F9EB439D7E67}" destId="{6821962D-6A7E-4040-A419-9944F178F908}" srcOrd="4" destOrd="0" parTransId="{642C32BA-89AB-4DB0-88B9-C06CC455301F}" sibTransId="{68767F8B-0F66-463A-B475-68F7D39F054E}"/>
    <dgm:cxn modelId="{C5484E25-44D9-4C8D-B7A8-4C960403DEEA}" srcId="{B6F279B7-D5FE-4264-9095-DFEA2D4B54A2}" destId="{EB454661-FECA-4E49-AA17-F9EB439D7E67}" srcOrd="0" destOrd="0" parTransId="{8E74773B-AFEE-49A5-B7F5-CC61BD2AAAFF}" sibTransId="{25365343-9D26-4B5D-8977-763E05A3A2D1}"/>
    <dgm:cxn modelId="{31CE6B3E-993F-45A7-9D95-65C01D524576}" type="presOf" srcId="{642C32BA-89AB-4DB0-88B9-C06CC455301F}" destId="{7BF66B55-7B77-4E38-858F-00D8827DD975}" srcOrd="0" destOrd="0" presId="urn:microsoft.com/office/officeart/2005/8/layout/radial4"/>
    <dgm:cxn modelId="{59B92C28-1265-46D1-A84A-22F69BB3BC7A}" type="presOf" srcId="{1B52E40D-8D82-4238-90F7-4D6E86D200CB}" destId="{7A1C6D6A-06B1-4158-A723-A3495A3C8467}" srcOrd="0" destOrd="0" presId="urn:microsoft.com/office/officeart/2005/8/layout/radial4"/>
    <dgm:cxn modelId="{B7992B10-7CD0-43E2-BA16-CE65935FE77B}" type="presOf" srcId="{2BFAD30E-E63E-4FEA-8940-1DFC35AF1AD8}" destId="{C6D825DA-8A34-4DE8-94FF-CF0FC5605855}" srcOrd="0" destOrd="0" presId="urn:microsoft.com/office/officeart/2005/8/layout/radial4"/>
    <dgm:cxn modelId="{10D6C9D7-00EA-4AA1-88D6-33B03D98C17E}" type="presOf" srcId="{220A87AF-566E-49A2-B30F-861BDCA3F48B}" destId="{5729F3EA-B624-4CB1-8030-6DDFC99B3263}" srcOrd="0" destOrd="0" presId="urn:microsoft.com/office/officeart/2005/8/layout/radial4"/>
    <dgm:cxn modelId="{EEB570E2-306A-4057-8FFB-DB8A5F109193}" srcId="{EB454661-FECA-4E49-AA17-F9EB439D7E67}" destId="{1B52E40D-8D82-4238-90F7-4D6E86D200CB}" srcOrd="2" destOrd="0" parTransId="{9120E729-CEC1-4943-A728-FF3DFC1CA67D}" sibTransId="{BF155593-DC39-482B-96A3-8D03E26B0E94}"/>
    <dgm:cxn modelId="{4073320A-09E4-4E88-8D77-F29906C32511}" type="presOf" srcId="{3991AA7E-3757-441E-8188-3728676227D5}" destId="{8A5327C4-5062-438C-BD08-C871E9990F37}" srcOrd="0" destOrd="0" presId="urn:microsoft.com/office/officeart/2005/8/layout/radial4"/>
    <dgm:cxn modelId="{A5B011A4-CBFC-4872-8A31-5ACC83826095}" type="presOf" srcId="{9120E729-CEC1-4943-A728-FF3DFC1CA67D}" destId="{89B75674-4A53-4BE6-A3E6-322E6C55BE32}" srcOrd="0" destOrd="0" presId="urn:microsoft.com/office/officeart/2005/8/layout/radial4"/>
    <dgm:cxn modelId="{7AD96F15-11FA-464D-9926-6E9AB404252C}" type="presOf" srcId="{EB454661-FECA-4E49-AA17-F9EB439D7E67}" destId="{ED33AB5F-A909-4CCB-B47E-0C3BF04D754C}" srcOrd="0" destOrd="0" presId="urn:microsoft.com/office/officeart/2005/8/layout/radial4"/>
    <dgm:cxn modelId="{4503E355-433D-4FE4-B8DD-01386746F304}" srcId="{EB454661-FECA-4E49-AA17-F9EB439D7E67}" destId="{DF1FED33-F51F-4F77-B3BC-A95310119FCA}" srcOrd="3" destOrd="0" parTransId="{D9FB2B7D-D4FA-4FD0-A1D5-7177D7AE031A}" sibTransId="{5408AC97-6214-422E-B7E0-5B86F048E7F4}"/>
    <dgm:cxn modelId="{9F0B46CA-DB99-4E2F-BBCD-6F7EBBF6F57F}" type="presOf" srcId="{B6F279B7-D5FE-4264-9095-DFEA2D4B54A2}" destId="{42F31EE3-B59E-4DD2-B820-6A493C455EFD}" srcOrd="0" destOrd="0" presId="urn:microsoft.com/office/officeart/2005/8/layout/radial4"/>
    <dgm:cxn modelId="{A4DB8B97-D296-4DC7-A1E6-0A591885CC50}" type="presOf" srcId="{6821962D-6A7E-4040-A419-9944F178F908}" destId="{8BEACD38-D090-4B21-A7D7-D4E5548675CD}" srcOrd="0" destOrd="0" presId="urn:microsoft.com/office/officeart/2005/8/layout/radial4"/>
    <dgm:cxn modelId="{36ECF947-B4C4-4500-B870-60E5FFBEE050}" type="presOf" srcId="{57B77DDE-EAD0-4B44-A265-BAA2C6C9AAE8}" destId="{D45ECD63-4881-40E1-83A7-43880D700183}" srcOrd="0" destOrd="0" presId="urn:microsoft.com/office/officeart/2005/8/layout/radial4"/>
    <dgm:cxn modelId="{6C557830-69CC-4F5B-9E31-03866BCFD799}" type="presParOf" srcId="{42F31EE3-B59E-4DD2-B820-6A493C455EFD}" destId="{ED33AB5F-A909-4CCB-B47E-0C3BF04D754C}" srcOrd="0" destOrd="0" presId="urn:microsoft.com/office/officeart/2005/8/layout/radial4"/>
    <dgm:cxn modelId="{C2DFBFB1-903A-4640-A036-0AF8D51B0421}" type="presParOf" srcId="{42F31EE3-B59E-4DD2-B820-6A493C455EFD}" destId="{5729F3EA-B624-4CB1-8030-6DDFC99B3263}" srcOrd="1" destOrd="0" presId="urn:microsoft.com/office/officeart/2005/8/layout/radial4"/>
    <dgm:cxn modelId="{AD505A80-B66A-45F0-841B-1E74C06535F3}" type="presParOf" srcId="{42F31EE3-B59E-4DD2-B820-6A493C455EFD}" destId="{D45ECD63-4881-40E1-83A7-43880D700183}" srcOrd="2" destOrd="0" presId="urn:microsoft.com/office/officeart/2005/8/layout/radial4"/>
    <dgm:cxn modelId="{EE6C2ADE-6991-400A-924A-DA8687C02AFC}" type="presParOf" srcId="{42F31EE3-B59E-4DD2-B820-6A493C455EFD}" destId="{8A5327C4-5062-438C-BD08-C871E9990F37}" srcOrd="3" destOrd="0" presId="urn:microsoft.com/office/officeart/2005/8/layout/radial4"/>
    <dgm:cxn modelId="{FDD6C8FF-1E22-4430-B477-EB0F2E8EC1DF}" type="presParOf" srcId="{42F31EE3-B59E-4DD2-B820-6A493C455EFD}" destId="{C6D825DA-8A34-4DE8-94FF-CF0FC5605855}" srcOrd="4" destOrd="0" presId="urn:microsoft.com/office/officeart/2005/8/layout/radial4"/>
    <dgm:cxn modelId="{314E6847-705A-4747-A88C-6FC3E33A62F2}" type="presParOf" srcId="{42F31EE3-B59E-4DD2-B820-6A493C455EFD}" destId="{89B75674-4A53-4BE6-A3E6-322E6C55BE32}" srcOrd="5" destOrd="0" presId="urn:microsoft.com/office/officeart/2005/8/layout/radial4"/>
    <dgm:cxn modelId="{ADFC5AC2-CAEA-4D8F-ACDB-8D1CDD3A50D4}" type="presParOf" srcId="{42F31EE3-B59E-4DD2-B820-6A493C455EFD}" destId="{7A1C6D6A-06B1-4158-A723-A3495A3C8467}" srcOrd="6" destOrd="0" presId="urn:microsoft.com/office/officeart/2005/8/layout/radial4"/>
    <dgm:cxn modelId="{66FA0FD2-75E1-4402-A0CA-EA0CA99CAD64}" type="presParOf" srcId="{42F31EE3-B59E-4DD2-B820-6A493C455EFD}" destId="{5CB56384-1E6A-409E-8C22-231950323CF0}" srcOrd="7" destOrd="0" presId="urn:microsoft.com/office/officeart/2005/8/layout/radial4"/>
    <dgm:cxn modelId="{62C80D35-9B62-4372-804E-1BDDCDC1887C}" type="presParOf" srcId="{42F31EE3-B59E-4DD2-B820-6A493C455EFD}" destId="{528DD541-C4D4-42C7-AFCB-0657889B84B2}" srcOrd="8" destOrd="0" presId="urn:microsoft.com/office/officeart/2005/8/layout/radial4"/>
    <dgm:cxn modelId="{22DB10FC-2F21-4D25-BECC-F9AED5EDF15E}" type="presParOf" srcId="{42F31EE3-B59E-4DD2-B820-6A493C455EFD}" destId="{7BF66B55-7B77-4E38-858F-00D8827DD975}" srcOrd="9" destOrd="0" presId="urn:microsoft.com/office/officeart/2005/8/layout/radial4"/>
    <dgm:cxn modelId="{EBA21200-0022-47DC-848B-4CEA8AED674B}" type="presParOf" srcId="{42F31EE3-B59E-4DD2-B820-6A493C455EFD}" destId="{8BEACD38-D090-4B21-A7D7-D4E5548675CD}"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3AB5F-A909-4CCB-B47E-0C3BF04D754C}">
      <dsp:nvSpPr>
        <dsp:cNvPr id="0" name=""/>
        <dsp:cNvSpPr/>
      </dsp:nvSpPr>
      <dsp:spPr>
        <a:xfrm>
          <a:off x="3225802" y="76031"/>
          <a:ext cx="2757112" cy="1495287"/>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a:solidFill>
                <a:schemeClr val="accent6">
                  <a:lumMod val="60000"/>
                  <a:lumOff val="40000"/>
                </a:schemeClr>
              </a:solidFill>
            </a:rPr>
            <a:t>Региональный отчет </a:t>
          </a:r>
          <a:r>
            <a:rPr lang="de-DE" sz="2000" b="1" kern="1200" dirty="0">
              <a:solidFill>
                <a:schemeClr val="accent6">
                  <a:lumMod val="60000"/>
                  <a:lumOff val="40000"/>
                </a:schemeClr>
              </a:solidFill>
            </a:rPr>
            <a:t>ELD CA</a:t>
          </a:r>
        </a:p>
      </dsp:txBody>
      <dsp:txXfrm>
        <a:off x="3629572" y="295011"/>
        <a:ext cx="1949572" cy="1057327"/>
      </dsp:txXfrm>
    </dsp:sp>
    <dsp:sp modelId="{5729F3EA-B624-4CB1-8030-6DDFC99B3263}">
      <dsp:nvSpPr>
        <dsp:cNvPr id="0" name=""/>
        <dsp:cNvSpPr/>
      </dsp:nvSpPr>
      <dsp:spPr>
        <a:xfrm rot="8586961">
          <a:off x="1363849" y="2357390"/>
          <a:ext cx="1933264" cy="36342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ECD63-4881-40E1-83A7-43880D700183}">
      <dsp:nvSpPr>
        <dsp:cNvPr id="0" name=""/>
        <dsp:cNvSpPr/>
      </dsp:nvSpPr>
      <dsp:spPr>
        <a:xfrm>
          <a:off x="163868" y="2964690"/>
          <a:ext cx="1660080" cy="11364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err="1">
              <a:solidFill>
                <a:schemeClr val="accent6">
                  <a:lumMod val="60000"/>
                  <a:lumOff val="40000"/>
                </a:schemeClr>
              </a:solidFill>
            </a:rPr>
            <a:t>Нац</a:t>
          </a:r>
          <a:r>
            <a:rPr lang="en-US" sz="1600" b="1" kern="1200" dirty="0">
              <a:solidFill>
                <a:schemeClr val="accent6">
                  <a:lumMod val="60000"/>
                  <a:lumOff val="40000"/>
                </a:schemeClr>
              </a:solidFill>
            </a:rPr>
            <a:t>.</a:t>
          </a:r>
          <a:r>
            <a:rPr lang="ru-RU" sz="1600" b="1" kern="1200" dirty="0">
              <a:solidFill>
                <a:schemeClr val="accent6">
                  <a:lumMod val="60000"/>
                  <a:lumOff val="40000"/>
                </a:schemeClr>
              </a:solidFill>
            </a:rPr>
            <a:t> отчет </a:t>
          </a:r>
          <a:r>
            <a:rPr lang="en-US" sz="1600" b="1" kern="1200" dirty="0">
              <a:solidFill>
                <a:schemeClr val="accent6">
                  <a:lumMod val="60000"/>
                  <a:lumOff val="40000"/>
                </a:schemeClr>
              </a:solidFill>
            </a:rPr>
            <a:t>ELD</a:t>
          </a:r>
          <a:endParaRPr lang="de-DE" sz="1600" b="1" kern="1200" dirty="0">
            <a:solidFill>
              <a:schemeClr val="accent6">
                <a:lumMod val="60000"/>
                <a:lumOff val="40000"/>
              </a:schemeClr>
            </a:solidFill>
          </a:endParaRPr>
        </a:p>
        <a:p>
          <a:pPr lvl="0" algn="ctr" defTabSz="711200">
            <a:lnSpc>
              <a:spcPct val="90000"/>
            </a:lnSpc>
            <a:spcBef>
              <a:spcPct val="0"/>
            </a:spcBef>
            <a:spcAft>
              <a:spcPct val="35000"/>
            </a:spcAft>
          </a:pPr>
          <a:r>
            <a:rPr lang="de-DE" sz="1800" b="1" kern="1200" dirty="0">
              <a:solidFill>
                <a:schemeClr val="accent6">
                  <a:lumMod val="60000"/>
                  <a:lumOff val="40000"/>
                </a:schemeClr>
              </a:solidFill>
            </a:rPr>
            <a:t>KAZ</a:t>
          </a:r>
        </a:p>
      </dsp:txBody>
      <dsp:txXfrm>
        <a:off x="197153" y="2997975"/>
        <a:ext cx="1593510" cy="1069848"/>
      </dsp:txXfrm>
    </dsp:sp>
    <dsp:sp modelId="{8A5327C4-5062-438C-BD08-C871E9990F37}">
      <dsp:nvSpPr>
        <dsp:cNvPr id="0" name=""/>
        <dsp:cNvSpPr/>
      </dsp:nvSpPr>
      <dsp:spPr>
        <a:xfrm rot="7311952">
          <a:off x="2874262" y="2402380"/>
          <a:ext cx="1295408" cy="36342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D825DA-8A34-4DE8-94FF-CF0FC5605855}">
      <dsp:nvSpPr>
        <dsp:cNvPr id="0" name=""/>
        <dsp:cNvSpPr/>
      </dsp:nvSpPr>
      <dsp:spPr>
        <a:xfrm>
          <a:off x="2094279" y="2958149"/>
          <a:ext cx="1660080" cy="11364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err="1">
              <a:solidFill>
                <a:schemeClr val="accent6">
                  <a:lumMod val="60000"/>
                  <a:lumOff val="40000"/>
                </a:schemeClr>
              </a:solidFill>
            </a:rPr>
            <a:t>Нац</a:t>
          </a:r>
          <a:r>
            <a:rPr lang="en-US" sz="1600" b="1" kern="1200" dirty="0">
              <a:solidFill>
                <a:schemeClr val="accent6">
                  <a:lumMod val="60000"/>
                  <a:lumOff val="40000"/>
                </a:schemeClr>
              </a:solidFill>
            </a:rPr>
            <a:t>.</a:t>
          </a:r>
          <a:r>
            <a:rPr lang="ru-RU" sz="1600" b="1" kern="1200" dirty="0">
              <a:solidFill>
                <a:schemeClr val="accent6">
                  <a:lumMod val="60000"/>
                  <a:lumOff val="40000"/>
                </a:schemeClr>
              </a:solidFill>
            </a:rPr>
            <a:t> отчет </a:t>
          </a:r>
          <a:r>
            <a:rPr lang="en-US" sz="1600" b="1" kern="1200" dirty="0">
              <a:solidFill>
                <a:schemeClr val="accent6">
                  <a:lumMod val="60000"/>
                  <a:lumOff val="40000"/>
                </a:schemeClr>
              </a:solidFill>
            </a:rPr>
            <a:t>ELD</a:t>
          </a:r>
        </a:p>
        <a:p>
          <a:pPr lvl="0" algn="ctr" defTabSz="711200">
            <a:lnSpc>
              <a:spcPct val="90000"/>
            </a:lnSpc>
            <a:spcBef>
              <a:spcPct val="0"/>
            </a:spcBef>
            <a:spcAft>
              <a:spcPct val="35000"/>
            </a:spcAft>
          </a:pPr>
          <a:r>
            <a:rPr lang="de-DE" sz="1800" b="1" kern="1200" dirty="0">
              <a:solidFill>
                <a:schemeClr val="accent6">
                  <a:lumMod val="60000"/>
                  <a:lumOff val="40000"/>
                </a:schemeClr>
              </a:solidFill>
            </a:rPr>
            <a:t>UZB</a:t>
          </a:r>
          <a:endParaRPr lang="de-DE" sz="1800" kern="1200" dirty="0">
            <a:solidFill>
              <a:schemeClr val="accent6">
                <a:lumMod val="60000"/>
                <a:lumOff val="40000"/>
              </a:schemeClr>
            </a:solidFill>
          </a:endParaRPr>
        </a:p>
      </dsp:txBody>
      <dsp:txXfrm>
        <a:off x="2127564" y="2991434"/>
        <a:ext cx="1593510" cy="1069848"/>
      </dsp:txXfrm>
    </dsp:sp>
    <dsp:sp modelId="{89B75674-4A53-4BE6-A3E6-322E6C55BE32}">
      <dsp:nvSpPr>
        <dsp:cNvPr id="0" name=""/>
        <dsp:cNvSpPr/>
      </dsp:nvSpPr>
      <dsp:spPr>
        <a:xfrm rot="5464484">
          <a:off x="4289456" y="2357464"/>
          <a:ext cx="687980" cy="36342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1C6D6A-06B1-4158-A723-A3495A3C8467}">
      <dsp:nvSpPr>
        <dsp:cNvPr id="0" name=""/>
        <dsp:cNvSpPr/>
      </dsp:nvSpPr>
      <dsp:spPr>
        <a:xfrm>
          <a:off x="3800617" y="2837919"/>
          <a:ext cx="1660080" cy="11364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err="1">
              <a:solidFill>
                <a:schemeClr val="accent6">
                  <a:lumMod val="60000"/>
                  <a:lumOff val="40000"/>
                </a:schemeClr>
              </a:solidFill>
            </a:rPr>
            <a:t>Нац</a:t>
          </a:r>
          <a:r>
            <a:rPr lang="en-US" sz="1600" b="1" kern="1200" dirty="0">
              <a:solidFill>
                <a:schemeClr val="accent6">
                  <a:lumMod val="60000"/>
                  <a:lumOff val="40000"/>
                </a:schemeClr>
              </a:solidFill>
            </a:rPr>
            <a:t>.</a:t>
          </a:r>
          <a:r>
            <a:rPr lang="ru-RU" sz="1600" b="1" kern="1200" dirty="0">
              <a:solidFill>
                <a:schemeClr val="accent6">
                  <a:lumMod val="60000"/>
                  <a:lumOff val="40000"/>
                </a:schemeClr>
              </a:solidFill>
            </a:rPr>
            <a:t> отчет </a:t>
          </a:r>
          <a:r>
            <a:rPr lang="en-US" sz="1600" b="1" kern="1200" dirty="0">
              <a:solidFill>
                <a:schemeClr val="accent6">
                  <a:lumMod val="60000"/>
                  <a:lumOff val="40000"/>
                </a:schemeClr>
              </a:solidFill>
            </a:rPr>
            <a:t>ELD</a:t>
          </a:r>
        </a:p>
        <a:p>
          <a:pPr lvl="0" algn="ctr" defTabSz="711200">
            <a:lnSpc>
              <a:spcPct val="90000"/>
            </a:lnSpc>
            <a:spcBef>
              <a:spcPct val="0"/>
            </a:spcBef>
            <a:spcAft>
              <a:spcPct val="35000"/>
            </a:spcAft>
          </a:pPr>
          <a:r>
            <a:rPr lang="de-DE" sz="1800" b="1" kern="1200" dirty="0">
              <a:solidFill>
                <a:schemeClr val="accent6">
                  <a:lumMod val="60000"/>
                  <a:lumOff val="40000"/>
                </a:schemeClr>
              </a:solidFill>
            </a:rPr>
            <a:t>TUK</a:t>
          </a:r>
          <a:endParaRPr lang="de-DE" sz="1800" kern="1200" dirty="0">
            <a:solidFill>
              <a:schemeClr val="accent6">
                <a:lumMod val="60000"/>
                <a:lumOff val="40000"/>
              </a:schemeClr>
            </a:solidFill>
          </a:endParaRPr>
        </a:p>
      </dsp:txBody>
      <dsp:txXfrm>
        <a:off x="3833902" y="2871204"/>
        <a:ext cx="1593510" cy="1069848"/>
      </dsp:txXfrm>
    </dsp:sp>
    <dsp:sp modelId="{5CB56384-1E6A-409E-8C22-231950323CF0}">
      <dsp:nvSpPr>
        <dsp:cNvPr id="0" name=""/>
        <dsp:cNvSpPr/>
      </dsp:nvSpPr>
      <dsp:spPr>
        <a:xfrm rot="3185849">
          <a:off x="5416080" y="2337346"/>
          <a:ext cx="946331" cy="36342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8DD541-C4D4-42C7-AFCB-0657889B84B2}">
      <dsp:nvSpPr>
        <dsp:cNvPr id="0" name=""/>
        <dsp:cNvSpPr/>
      </dsp:nvSpPr>
      <dsp:spPr>
        <a:xfrm>
          <a:off x="5721949" y="2849228"/>
          <a:ext cx="1660080" cy="11364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err="1">
              <a:solidFill>
                <a:schemeClr val="accent6">
                  <a:lumMod val="60000"/>
                  <a:lumOff val="40000"/>
                </a:schemeClr>
              </a:solidFill>
            </a:rPr>
            <a:t>Нац</a:t>
          </a:r>
          <a:r>
            <a:rPr lang="en-US" sz="1600" b="1" kern="1200" dirty="0">
              <a:solidFill>
                <a:schemeClr val="accent6">
                  <a:lumMod val="60000"/>
                  <a:lumOff val="40000"/>
                </a:schemeClr>
              </a:solidFill>
            </a:rPr>
            <a:t>.</a:t>
          </a:r>
          <a:r>
            <a:rPr lang="ru-RU" sz="1600" b="1" kern="1200" dirty="0">
              <a:solidFill>
                <a:schemeClr val="accent6">
                  <a:lumMod val="60000"/>
                  <a:lumOff val="40000"/>
                </a:schemeClr>
              </a:solidFill>
            </a:rPr>
            <a:t> отчет </a:t>
          </a:r>
          <a:r>
            <a:rPr lang="en-US" sz="1600" b="1" kern="1200" dirty="0">
              <a:solidFill>
                <a:schemeClr val="accent6">
                  <a:lumMod val="60000"/>
                  <a:lumOff val="40000"/>
                </a:schemeClr>
              </a:solidFill>
            </a:rPr>
            <a:t>ELD</a:t>
          </a:r>
        </a:p>
        <a:p>
          <a:pPr lvl="0" algn="ctr" defTabSz="711200">
            <a:lnSpc>
              <a:spcPct val="90000"/>
            </a:lnSpc>
            <a:spcBef>
              <a:spcPct val="0"/>
            </a:spcBef>
            <a:spcAft>
              <a:spcPct val="35000"/>
            </a:spcAft>
          </a:pPr>
          <a:r>
            <a:rPr lang="de-DE" sz="1800" b="1" kern="1200" dirty="0">
              <a:solidFill>
                <a:schemeClr val="accent6">
                  <a:lumMod val="60000"/>
                  <a:lumOff val="40000"/>
                </a:schemeClr>
              </a:solidFill>
            </a:rPr>
            <a:t>TAJ</a:t>
          </a:r>
          <a:endParaRPr lang="de-DE" sz="1800" kern="1200" dirty="0">
            <a:solidFill>
              <a:schemeClr val="accent6">
                <a:lumMod val="60000"/>
                <a:lumOff val="40000"/>
              </a:schemeClr>
            </a:solidFill>
          </a:endParaRPr>
        </a:p>
      </dsp:txBody>
      <dsp:txXfrm>
        <a:off x="5755234" y="2882513"/>
        <a:ext cx="1593510" cy="1069848"/>
      </dsp:txXfrm>
    </dsp:sp>
    <dsp:sp modelId="{7BF66B55-7B77-4E38-858F-00D8827DD975}">
      <dsp:nvSpPr>
        <dsp:cNvPr id="0" name=""/>
        <dsp:cNvSpPr/>
      </dsp:nvSpPr>
      <dsp:spPr>
        <a:xfrm rot="2099247">
          <a:off x="6005939" y="2287282"/>
          <a:ext cx="1923054" cy="363422"/>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EACD38-D090-4B21-A7D7-D4E5548675CD}">
      <dsp:nvSpPr>
        <dsp:cNvPr id="0" name=""/>
        <dsp:cNvSpPr/>
      </dsp:nvSpPr>
      <dsp:spPr>
        <a:xfrm>
          <a:off x="7474558" y="2845193"/>
          <a:ext cx="1660080" cy="113641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ru-RU" sz="1600" b="1" kern="1200" dirty="0" err="1">
              <a:solidFill>
                <a:schemeClr val="accent6">
                  <a:lumMod val="60000"/>
                  <a:lumOff val="40000"/>
                </a:schemeClr>
              </a:solidFill>
            </a:rPr>
            <a:t>Нац</a:t>
          </a:r>
          <a:r>
            <a:rPr lang="en-US" sz="1600" b="1" kern="1200" dirty="0">
              <a:solidFill>
                <a:schemeClr val="accent6">
                  <a:lumMod val="60000"/>
                  <a:lumOff val="40000"/>
                </a:schemeClr>
              </a:solidFill>
            </a:rPr>
            <a:t>.</a:t>
          </a:r>
          <a:r>
            <a:rPr lang="ru-RU" sz="1600" b="1" kern="1200" dirty="0">
              <a:solidFill>
                <a:schemeClr val="accent6">
                  <a:lumMod val="60000"/>
                  <a:lumOff val="40000"/>
                </a:schemeClr>
              </a:solidFill>
            </a:rPr>
            <a:t> отчет </a:t>
          </a:r>
          <a:r>
            <a:rPr lang="en-US" sz="1600" b="1" kern="1200" dirty="0">
              <a:solidFill>
                <a:schemeClr val="accent6">
                  <a:lumMod val="60000"/>
                  <a:lumOff val="40000"/>
                </a:schemeClr>
              </a:solidFill>
            </a:rPr>
            <a:t>ELD</a:t>
          </a:r>
        </a:p>
        <a:p>
          <a:pPr lvl="0" algn="ctr" defTabSz="711200">
            <a:lnSpc>
              <a:spcPct val="90000"/>
            </a:lnSpc>
            <a:spcBef>
              <a:spcPct val="0"/>
            </a:spcBef>
            <a:spcAft>
              <a:spcPct val="35000"/>
            </a:spcAft>
          </a:pPr>
          <a:r>
            <a:rPr lang="de-DE" sz="1800" b="1" kern="1200" dirty="0">
              <a:solidFill>
                <a:schemeClr val="accent6">
                  <a:lumMod val="60000"/>
                  <a:lumOff val="40000"/>
                </a:schemeClr>
              </a:solidFill>
            </a:rPr>
            <a:t>KRG</a:t>
          </a:r>
          <a:endParaRPr lang="de-DE" sz="1800" kern="1200" dirty="0">
            <a:solidFill>
              <a:schemeClr val="accent6">
                <a:lumMod val="60000"/>
                <a:lumOff val="40000"/>
              </a:schemeClr>
            </a:solidFill>
          </a:endParaRPr>
        </a:p>
      </dsp:txBody>
      <dsp:txXfrm>
        <a:off x="7507843" y="2878478"/>
        <a:ext cx="1593510" cy="10698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71800" cy="45683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86202" y="0"/>
            <a:ext cx="2971800" cy="45683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8687165"/>
            <a:ext cx="2971800" cy="456835"/>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86202" y="8687165"/>
            <a:ext cx="2971800" cy="456835"/>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71800" cy="45683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86202" y="0"/>
            <a:ext cx="2971800" cy="45683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14401" y="4343583"/>
            <a:ext cx="5029200" cy="4114435"/>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8687165"/>
            <a:ext cx="2971800" cy="456835"/>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86202" y="8687165"/>
            <a:ext cx="2971800" cy="456835"/>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I would like to talk on behalf of the initiative of the United Nations Convention to Combat Desertification “Economics of Land Degradation”. I</a:t>
            </a:r>
            <a:r>
              <a:rPr lang="en-US" baseline="0" dirty="0"/>
              <a:t> have only 10 minutes to do the presentation, therefore I will do very short overview of the ELD in Central Asia.</a:t>
            </a:r>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1</a:t>
            </a:fld>
            <a:endParaRPr lang="de-DE" dirty="0"/>
          </a:p>
        </p:txBody>
      </p:sp>
    </p:spTree>
    <p:extLst>
      <p:ext uri="{BB962C8B-B14F-4D97-AF65-F5344CB8AC3E}">
        <p14:creationId xmlns:p14="http://schemas.microsoft.com/office/powerpoint/2010/main" val="247811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arenR"/>
            </a:pPr>
            <a:r>
              <a:rPr lang="ru-RU" dirty="0"/>
              <a:t>Почвозащитное и ресурсосберегающее земледелие (ПРЗ) – это подход управления </a:t>
            </a:r>
            <a:r>
              <a:rPr lang="ru-RU" dirty="0" err="1"/>
              <a:t>агро</a:t>
            </a:r>
            <a:r>
              <a:rPr lang="ru-RU" dirty="0"/>
              <a:t>-экосистемами</a:t>
            </a:r>
          </a:p>
          <a:p>
            <a:pPr marL="228600" indent="-228600">
              <a:buAutoNum type="arabicParenR"/>
            </a:pPr>
            <a:endParaRPr lang="ru-RU" dirty="0"/>
          </a:p>
          <a:p>
            <a:r>
              <a:rPr lang="ru-RU" dirty="0"/>
              <a:t>1. Продолжительная нулевая обработка почвы;</a:t>
            </a:r>
          </a:p>
          <a:p>
            <a:r>
              <a:rPr lang="ru-RU" dirty="0"/>
              <a:t>2. Сохранение постоянного органического покрова почвы;</a:t>
            </a:r>
          </a:p>
          <a:p>
            <a:r>
              <a:rPr lang="ru-RU" dirty="0"/>
              <a:t>3. Диверсификация видов культур, возделываемых в севооборотах или чередование и/или совмещение культур.</a:t>
            </a:r>
          </a:p>
          <a:p>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10</a:t>
            </a:fld>
            <a:endParaRPr lang="de-DE" dirty="0"/>
          </a:p>
        </p:txBody>
      </p:sp>
    </p:spTree>
    <p:extLst>
      <p:ext uri="{BB962C8B-B14F-4D97-AF65-F5344CB8AC3E}">
        <p14:creationId xmlns:p14="http://schemas.microsoft.com/office/powerpoint/2010/main" val="1702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arenR"/>
            </a:pPr>
            <a:r>
              <a:rPr lang="ru-RU" dirty="0"/>
              <a:t>Почвозащитное и ресурсосберегающее земледелие (ПРЗ) – это подход управления </a:t>
            </a:r>
            <a:r>
              <a:rPr lang="ru-RU" dirty="0" err="1"/>
              <a:t>агро</a:t>
            </a:r>
            <a:r>
              <a:rPr lang="ru-RU" dirty="0"/>
              <a:t>-экосистемами</a:t>
            </a:r>
          </a:p>
          <a:p>
            <a:pPr marL="228600" indent="-228600">
              <a:buAutoNum type="arabicParenR"/>
            </a:pPr>
            <a:endParaRPr lang="ru-RU" dirty="0"/>
          </a:p>
          <a:p>
            <a:r>
              <a:rPr lang="ru-RU" dirty="0"/>
              <a:t>1. Продолжительная нулевая обработка почвы;</a:t>
            </a:r>
          </a:p>
          <a:p>
            <a:r>
              <a:rPr lang="ru-RU" dirty="0"/>
              <a:t>2. Сохранение постоянного органического покрова почвы;</a:t>
            </a:r>
          </a:p>
          <a:p>
            <a:r>
              <a:rPr lang="ru-RU" dirty="0"/>
              <a:t>3. Диверсификация видов культур, возделываемых в севооборотах или чередование и/или совмещение культур.</a:t>
            </a:r>
          </a:p>
          <a:p>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11</a:t>
            </a:fld>
            <a:endParaRPr lang="de-DE" dirty="0"/>
          </a:p>
        </p:txBody>
      </p:sp>
    </p:spTree>
    <p:extLst>
      <p:ext uri="{BB962C8B-B14F-4D97-AF65-F5344CB8AC3E}">
        <p14:creationId xmlns:p14="http://schemas.microsoft.com/office/powerpoint/2010/main" val="501483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228600" indent="-228600">
              <a:buAutoNum type="arabicParenR"/>
            </a:pPr>
            <a:r>
              <a:rPr lang="ru-RU" dirty="0"/>
              <a:t>Почвозащитное и ресурсосберегающее земледелие (ПРЗ) – это подход управления </a:t>
            </a:r>
            <a:r>
              <a:rPr lang="ru-RU" dirty="0" err="1"/>
              <a:t>агро</a:t>
            </a:r>
            <a:r>
              <a:rPr lang="ru-RU" dirty="0"/>
              <a:t>-экосистемами</a:t>
            </a:r>
          </a:p>
          <a:p>
            <a:pPr marL="228600" indent="-228600">
              <a:buAutoNum type="arabicParenR"/>
            </a:pPr>
            <a:endParaRPr lang="ru-RU" dirty="0"/>
          </a:p>
          <a:p>
            <a:r>
              <a:rPr lang="ru-RU" dirty="0"/>
              <a:t>1. Продолжительная нулевая обработка почвы;</a:t>
            </a:r>
          </a:p>
          <a:p>
            <a:r>
              <a:rPr lang="ru-RU" dirty="0"/>
              <a:t>2. Сохранение постоянного органического покрова почвы;</a:t>
            </a:r>
          </a:p>
          <a:p>
            <a:r>
              <a:rPr lang="ru-RU" dirty="0"/>
              <a:t>3. Диверсификация видов культур, возделываемых в севооборотах или чередование и/или совмещение культур.</a:t>
            </a:r>
          </a:p>
          <a:p>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12</a:t>
            </a:fld>
            <a:endParaRPr lang="de-DE" dirty="0"/>
          </a:p>
        </p:txBody>
      </p:sp>
    </p:spTree>
    <p:extLst>
      <p:ext uri="{BB962C8B-B14F-4D97-AF65-F5344CB8AC3E}">
        <p14:creationId xmlns:p14="http://schemas.microsoft.com/office/powerpoint/2010/main" val="23516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13</a:t>
            </a:fld>
            <a:endParaRPr lang="de-DE" dirty="0"/>
          </a:p>
        </p:txBody>
      </p:sp>
    </p:spTree>
    <p:extLst>
      <p:ext uri="{BB962C8B-B14F-4D97-AF65-F5344CB8AC3E}">
        <p14:creationId xmlns:p14="http://schemas.microsoft.com/office/powerpoint/2010/main" val="2339190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14</a:t>
            </a:fld>
            <a:endParaRPr lang="de-DE" dirty="0"/>
          </a:p>
        </p:txBody>
      </p:sp>
    </p:spTree>
    <p:extLst>
      <p:ext uri="{BB962C8B-B14F-4D97-AF65-F5344CB8AC3E}">
        <p14:creationId xmlns:p14="http://schemas.microsoft.com/office/powerpoint/2010/main" val="3083690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15</a:t>
            </a:fld>
            <a:endParaRPr lang="de-DE" dirty="0"/>
          </a:p>
        </p:txBody>
      </p:sp>
    </p:spTree>
    <p:extLst>
      <p:ext uri="{BB962C8B-B14F-4D97-AF65-F5344CB8AC3E}">
        <p14:creationId xmlns:p14="http://schemas.microsoft.com/office/powerpoint/2010/main" val="933317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Thank you very much! This slide presents email addresses of national team leaders and regional coordinator.  You can also learn more from our leaflets which you receive periodically. </a:t>
            </a:r>
            <a:endParaRPr lang="ru-RU" baseline="0" dirty="0"/>
          </a:p>
          <a:p>
            <a:r>
              <a:rPr lang="ru-RU" baseline="0" dirty="0"/>
              <a:t>На данном слайде приведен список ответственных специалистов стран и региона. </a:t>
            </a:r>
            <a:r>
              <a:rPr lang="ru-RU" dirty="0"/>
              <a:t>Благодарю</a:t>
            </a:r>
            <a:r>
              <a:rPr lang="ru-RU" baseline="0" dirty="0"/>
              <a:t> за внимание! </a:t>
            </a:r>
            <a:endParaRPr lang="en-US" dirty="0"/>
          </a:p>
        </p:txBody>
      </p:sp>
      <p:sp>
        <p:nvSpPr>
          <p:cNvPr id="4" name="Slide Number Placeholder 3"/>
          <p:cNvSpPr>
            <a:spLocks noGrp="1"/>
          </p:cNvSpPr>
          <p:nvPr>
            <p:ph type="sldNum" sz="quarter" idx="10"/>
          </p:nvPr>
        </p:nvSpPr>
        <p:spPr/>
        <p:txBody>
          <a:bodyPr/>
          <a:lstStyle/>
          <a:p>
            <a:fld id="{276F4F92-661F-4424-ADED-7D3829A4203F}" type="slidenum">
              <a:rPr lang="de-DE" smtClean="0"/>
              <a:pPr/>
              <a:t>16</a:t>
            </a:fld>
            <a:endParaRPr lang="de-DE" dirty="0"/>
          </a:p>
        </p:txBody>
      </p:sp>
    </p:spTree>
    <p:extLst>
      <p:ext uri="{BB962C8B-B14F-4D97-AF65-F5344CB8AC3E}">
        <p14:creationId xmlns:p14="http://schemas.microsoft.com/office/powerpoint/2010/main" val="247628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4000"/>
              </a:lnSpc>
              <a:spcAft>
                <a:spcPts val="600"/>
              </a:spcAft>
              <a:buNone/>
            </a:pPr>
            <a:r>
              <a:rPr lang="en-GB" sz="1200" b="1">
                <a:latin typeface="Arial" panose="020B0604020202020204" pitchFamily="34" charset="0"/>
                <a:cs typeface="Arial" panose="020B0604020202020204" pitchFamily="34" charset="0"/>
              </a:rPr>
              <a:t>“</a:t>
            </a:r>
            <a:r>
              <a:rPr lang="en-US" sz="1200" b="1">
                <a:latin typeface="Arial" panose="020B0604020202020204" pitchFamily="34" charset="0"/>
                <a:cs typeface="Arial" panose="020B0604020202020204" pitchFamily="34" charset="0"/>
              </a:rPr>
              <a:t>Economics of Land Degradation-ELD” </a:t>
            </a:r>
            <a:r>
              <a:rPr lang="en-US" sz="1200">
                <a:latin typeface="Arial" panose="020B0604020202020204" pitchFamily="34" charset="0"/>
                <a:cs typeface="Arial" panose="020B0604020202020204" pitchFamily="34" charset="0"/>
              </a:rPr>
              <a:t>is a global initiative on the base of an economic study, created by a </a:t>
            </a:r>
            <a:r>
              <a:rPr lang="en-US" sz="1200" b="1">
                <a:latin typeface="Arial" panose="020B0604020202020204" pitchFamily="34" charset="0"/>
                <a:cs typeface="Arial" panose="020B0604020202020204" pitchFamily="34" charset="0"/>
              </a:rPr>
              <a:t>network of partners thinking and working for a joint vision:</a:t>
            </a:r>
          </a:p>
          <a:p>
            <a:pPr marL="363538" indent="-363538">
              <a:lnSpc>
                <a:spcPct val="114000"/>
              </a:lnSpc>
              <a:spcBef>
                <a:spcPts val="0"/>
              </a:spcBef>
              <a:spcAft>
                <a:spcPts val="600"/>
              </a:spcAft>
              <a:buNone/>
            </a:pPr>
            <a:endParaRPr lang="en-US" sz="1200">
              <a:latin typeface="Arial" panose="020B0604020202020204" pitchFamily="34" charset="0"/>
              <a:cs typeface="Arial" panose="020B0604020202020204" pitchFamily="34" charset="0"/>
            </a:endParaRPr>
          </a:p>
          <a:p>
            <a:pPr marL="363538" indent="-363538">
              <a:lnSpc>
                <a:spcPct val="114000"/>
              </a:lnSpc>
              <a:spcBef>
                <a:spcPts val="0"/>
              </a:spcBef>
              <a:spcAft>
                <a:spcPts val="600"/>
              </a:spcAft>
              <a:buNone/>
            </a:pPr>
            <a:r>
              <a:rPr lang="en-US" sz="1200">
                <a:latin typeface="Arial" panose="020B0604020202020204" pitchFamily="34" charset="0"/>
                <a:cs typeface="Arial" panose="020B0604020202020204" pitchFamily="34" charset="0"/>
              </a:rPr>
              <a:t>“</a:t>
            </a:r>
            <a:r>
              <a:rPr lang="en-US" sz="1200" i="1">
                <a:latin typeface="Arial" panose="020B0604020202020204" pitchFamily="34" charset="0"/>
                <a:cs typeface="Arial" panose="020B0604020202020204" pitchFamily="34" charset="0"/>
              </a:rPr>
              <a:t>To </a:t>
            </a:r>
            <a:r>
              <a:rPr lang="en-US" sz="1200" b="1" i="1">
                <a:latin typeface="Arial" panose="020B0604020202020204" pitchFamily="34" charset="0"/>
                <a:cs typeface="Arial" panose="020B0604020202020204" pitchFamily="34" charset="0"/>
              </a:rPr>
              <a:t>transform global understanding </a:t>
            </a:r>
            <a:r>
              <a:rPr lang="en-US" sz="1200" i="1">
                <a:latin typeface="Arial" panose="020B0604020202020204" pitchFamily="34" charset="0"/>
                <a:cs typeface="Arial" panose="020B0604020202020204" pitchFamily="34" charset="0"/>
              </a:rPr>
              <a:t>of the economic value of productive land based on both market and non-market values, and to </a:t>
            </a:r>
            <a:r>
              <a:rPr lang="en-US" sz="1200" b="1" i="1">
                <a:latin typeface="Arial" panose="020B0604020202020204" pitchFamily="34" charset="0"/>
                <a:cs typeface="Arial" panose="020B0604020202020204" pitchFamily="34" charset="0"/>
              </a:rPr>
              <a:t>improve stakeholder awareness </a:t>
            </a:r>
            <a:r>
              <a:rPr lang="en-US" sz="1200" i="1">
                <a:latin typeface="Arial" panose="020B0604020202020204" pitchFamily="34" charset="0"/>
                <a:cs typeface="Arial" panose="020B0604020202020204" pitchFamily="34" charset="0"/>
              </a:rPr>
              <a:t>for socio-economic arguments to </a:t>
            </a:r>
            <a:r>
              <a:rPr lang="en-US" sz="1200" b="1" i="1">
                <a:latin typeface="Arial" panose="020B0604020202020204" pitchFamily="34" charset="0"/>
                <a:cs typeface="Arial" panose="020B0604020202020204" pitchFamily="34" charset="0"/>
              </a:rPr>
              <a:t>improve sustainable land management</a:t>
            </a:r>
            <a:r>
              <a:rPr lang="en-US" sz="1200" i="1">
                <a:latin typeface="Arial" panose="020B0604020202020204" pitchFamily="34" charset="0"/>
                <a:cs typeface="Arial" panose="020B0604020202020204" pitchFamily="34" charset="0"/>
              </a:rPr>
              <a:t>, prevent the loss of natural capital, preserve ecosystem services, combat climate change, and address food, energy, and water security.”</a:t>
            </a:r>
            <a:endParaRPr lang="de-DE" sz="1200" i="1">
              <a:latin typeface="Arial" panose="020B0604020202020204" pitchFamily="34" charset="0"/>
              <a:cs typeface="Arial" panose="020B0604020202020204" pitchFamily="34" charset="0"/>
            </a:endParaRPr>
          </a:p>
          <a:p>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2</a:t>
            </a:fld>
            <a:endParaRPr lang="de-DE" dirty="0"/>
          </a:p>
        </p:txBody>
      </p:sp>
    </p:spTree>
    <p:extLst>
      <p:ext uri="{BB962C8B-B14F-4D97-AF65-F5344CB8AC3E}">
        <p14:creationId xmlns:p14="http://schemas.microsoft.com/office/powerpoint/2010/main" val="342142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None/>
            </a:pPr>
            <a:r>
              <a:rPr lang="en-US" sz="1200" b="1" dirty="0">
                <a:latin typeface="Arial" pitchFamily="34" charset="0"/>
                <a:cs typeface="Arial" pitchFamily="34" charset="0"/>
              </a:rPr>
              <a:t>Goals of the initiative in Central Asia</a:t>
            </a:r>
            <a:endParaRPr lang="ru-RU" sz="1200" b="1" dirty="0">
              <a:latin typeface="Arial" pitchFamily="34" charset="0"/>
              <a:cs typeface="Arial" pitchFamily="34" charset="0"/>
            </a:endParaRPr>
          </a:p>
          <a:p>
            <a:pPr>
              <a:spcBef>
                <a:spcPts val="1200"/>
              </a:spcBef>
              <a:buFontTx/>
              <a:buChar char="-"/>
            </a:pPr>
            <a:r>
              <a:rPr lang="en-US" sz="1200" dirty="0">
                <a:latin typeface="Arial" pitchFamily="34" charset="0"/>
                <a:cs typeface="Arial" pitchFamily="34" charset="0"/>
              </a:rPr>
              <a:t>Provide </a:t>
            </a:r>
            <a:r>
              <a:rPr lang="en-US" sz="1200" b="1" dirty="0">
                <a:latin typeface="Arial" pitchFamily="34" charset="0"/>
                <a:cs typeface="Arial" pitchFamily="34" charset="0"/>
              </a:rPr>
              <a:t>economic valuation of losses (damages) from land degradation  </a:t>
            </a:r>
            <a:r>
              <a:rPr lang="en-US" sz="1200" dirty="0">
                <a:latin typeface="Arial" pitchFamily="34" charset="0"/>
                <a:cs typeface="Arial" pitchFamily="34" charset="0"/>
              </a:rPr>
              <a:t>and their major ecosystem services, </a:t>
            </a:r>
            <a:r>
              <a:rPr lang="ru-RU" sz="1200" dirty="0">
                <a:latin typeface="Arial" pitchFamily="34" charset="0"/>
                <a:cs typeface="Arial" pitchFamily="34" charset="0"/>
              </a:rPr>
              <a:t> их основных экосистемных услуг, </a:t>
            </a:r>
            <a:r>
              <a:rPr lang="en-US" sz="1200" dirty="0">
                <a:latin typeface="Arial" pitchFamily="34" charset="0"/>
                <a:cs typeface="Arial" pitchFamily="34" charset="0"/>
              </a:rPr>
              <a:t>caused by human’s activities</a:t>
            </a:r>
            <a:endParaRPr lang="ru-RU" sz="1200" dirty="0">
              <a:latin typeface="Arial" pitchFamily="34" charset="0"/>
              <a:cs typeface="Arial" pitchFamily="34" charset="0"/>
            </a:endParaRPr>
          </a:p>
          <a:p>
            <a:pPr>
              <a:spcBef>
                <a:spcPts val="1200"/>
              </a:spcBef>
              <a:buFontTx/>
              <a:buChar char="-"/>
            </a:pPr>
            <a:r>
              <a:rPr lang="en-US" sz="1200" dirty="0">
                <a:latin typeface="Arial" pitchFamily="34" charset="0"/>
                <a:cs typeface="Arial" pitchFamily="34" charset="0"/>
              </a:rPr>
              <a:t>Validate of </a:t>
            </a:r>
            <a:r>
              <a:rPr lang="en-US" sz="1200" b="1" dirty="0">
                <a:latin typeface="Arial" pitchFamily="34" charset="0"/>
                <a:cs typeface="Arial" pitchFamily="34" charset="0"/>
              </a:rPr>
              <a:t>economic effectiveness </a:t>
            </a:r>
            <a:r>
              <a:rPr lang="en-US" sz="1200" dirty="0">
                <a:latin typeface="Arial" pitchFamily="34" charset="0"/>
                <a:cs typeface="Arial" pitchFamily="34" charset="0"/>
              </a:rPr>
              <a:t>and provide options for practices/methods of sustainable use of land resources, based on applicability and feasibility</a:t>
            </a:r>
          </a:p>
          <a:p>
            <a:pPr>
              <a:spcBef>
                <a:spcPts val="1200"/>
              </a:spcBef>
              <a:buFontTx/>
              <a:buChar char="-"/>
            </a:pPr>
            <a:r>
              <a:rPr lang="en-US" sz="1200" dirty="0">
                <a:latin typeface="Arial" pitchFamily="34" charset="0"/>
                <a:cs typeface="Arial" pitchFamily="34" charset="0"/>
              </a:rPr>
              <a:t>Increase </a:t>
            </a:r>
            <a:r>
              <a:rPr lang="en-US" sz="1200" b="1" dirty="0">
                <a:latin typeface="Arial" pitchFamily="34" charset="0"/>
                <a:cs typeface="Arial" pitchFamily="34" charset="0"/>
              </a:rPr>
              <a:t>the awareness </a:t>
            </a:r>
            <a:r>
              <a:rPr lang="en-US" sz="1200" dirty="0">
                <a:latin typeface="Arial" pitchFamily="34" charset="0"/>
                <a:cs typeface="Arial" pitchFamily="34" charset="0"/>
              </a:rPr>
              <a:t>of decision makers and </a:t>
            </a:r>
            <a:r>
              <a:rPr lang="en-US" sz="1200" b="1" dirty="0">
                <a:latin typeface="Arial" pitchFamily="34" charset="0"/>
                <a:cs typeface="Arial" pitchFamily="34" charset="0"/>
              </a:rPr>
              <a:t>the capacity of local specialists </a:t>
            </a:r>
            <a:r>
              <a:rPr lang="en-US" sz="1200" dirty="0">
                <a:latin typeface="Arial" pitchFamily="34" charset="0"/>
                <a:cs typeface="Arial" pitchFamily="34" charset="0"/>
              </a:rPr>
              <a:t>on the use of the analysis and economic valuation of ecosystem during decision-making process</a:t>
            </a:r>
          </a:p>
          <a:p>
            <a:pPr>
              <a:spcBef>
                <a:spcPts val="1200"/>
              </a:spcBef>
              <a:buFontTx/>
              <a:buNone/>
            </a:pPr>
            <a:endParaRPr lang="en-US" dirty="0"/>
          </a:p>
        </p:txBody>
      </p:sp>
      <p:sp>
        <p:nvSpPr>
          <p:cNvPr id="4" name="Foliennummernplatzhalter 3"/>
          <p:cNvSpPr>
            <a:spLocks noGrp="1"/>
          </p:cNvSpPr>
          <p:nvPr>
            <p:ph type="sldNum" sz="quarter" idx="10"/>
          </p:nvPr>
        </p:nvSpPr>
        <p:spPr/>
        <p:txBody>
          <a:bodyPr/>
          <a:lstStyle/>
          <a:p>
            <a:fld id="{0217AAFF-2E69-4316-ABF2-43F4DFA27D10}" type="slidenum">
              <a:rPr lang="de-DE" smtClean="0">
                <a:solidFill>
                  <a:prstClr val="black"/>
                </a:solidFill>
              </a:rPr>
              <a:pPr/>
              <a:t>3</a:t>
            </a:fld>
            <a:endParaRPr lang="de-DE">
              <a:solidFill>
                <a:prstClr val="black"/>
              </a:solidFill>
            </a:endParaRPr>
          </a:p>
        </p:txBody>
      </p:sp>
    </p:spTree>
    <p:extLst>
      <p:ext uri="{BB962C8B-B14F-4D97-AF65-F5344CB8AC3E}">
        <p14:creationId xmlns:p14="http://schemas.microsoft.com/office/powerpoint/2010/main" val="3281615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ru-RU" dirty="0"/>
              <a:t>Общая методика Инициативы </a:t>
            </a:r>
            <a:r>
              <a:rPr lang="tk-TM" dirty="0"/>
              <a:t>ELD </a:t>
            </a:r>
            <a:r>
              <a:rPr lang="ru-RU" dirty="0"/>
              <a:t>в</a:t>
            </a:r>
            <a:r>
              <a:rPr lang="ru-RU" baseline="0" dirty="0"/>
              <a:t> Центральной Азии заключается в проведении тематических исследований по определенным направлениям в каждой стране.  Затем национальные исследования будут объединены в один отчет по Центральной Азии. Национальные Специалисты сами представляют организации и академические институты, а также взаимодействую политическими и другими национальными партнерами с целью вовлечения их в процесс исследования, обмена данными и другими взаимодействиями.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general methodology of the ELD initiative in Central Asia includes</a:t>
            </a:r>
            <a:r>
              <a:rPr lang="en-US" baseline="0" dirty="0"/>
              <a:t> the performance of the thematic research on certain topics in each country.  Then national research will be integrated into one research on Central Asia. Being the process </a:t>
            </a:r>
            <a:r>
              <a:rPr lang="en-US" baseline="0" dirty="0" err="1"/>
              <a:t>constrantly</a:t>
            </a:r>
            <a:r>
              <a:rPr lang="en-US" baseline="0" dirty="0"/>
              <a:t> increasing the number of partners, the initiative is working with the large number of national and global partners, involving them into cooperation during the research, as well as involving for implementation of capacity building activities. </a:t>
            </a:r>
            <a:endParaRPr lang="en-US" dirty="0"/>
          </a:p>
          <a:p>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4</a:t>
            </a:fld>
            <a:endParaRPr lang="de-DE" dirty="0"/>
          </a:p>
        </p:txBody>
      </p:sp>
    </p:spTree>
    <p:extLst>
      <p:ext uri="{BB962C8B-B14F-4D97-AF65-F5344CB8AC3E}">
        <p14:creationId xmlns:p14="http://schemas.microsoft.com/office/powerpoint/2010/main" val="2886430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ELD in Central </a:t>
            </a:r>
            <a:r>
              <a:rPr lang="de-DE" dirty="0" err="1"/>
              <a:t>Asia</a:t>
            </a:r>
            <a:r>
              <a:rPr lang="de-DE" dirty="0"/>
              <a:t> – an </a:t>
            </a:r>
            <a:r>
              <a:rPr lang="de-DE" dirty="0" err="1"/>
              <a:t>altitudinal</a:t>
            </a:r>
            <a:r>
              <a:rPr lang="de-DE" dirty="0"/>
              <a:t> </a:t>
            </a:r>
            <a:r>
              <a:rPr lang="de-DE" dirty="0" err="1"/>
              <a:t>approach</a:t>
            </a:r>
            <a:endParaRPr lang="ru-RU" dirty="0"/>
          </a:p>
          <a:p>
            <a:r>
              <a:rPr lang="en-US" dirty="0"/>
              <a:t>In</a:t>
            </a:r>
            <a:r>
              <a:rPr lang="en-US" baseline="0" dirty="0"/>
              <a:t> Central Asian the initiative used the altitudinal approach.  Between five countries the areas of the land use on the certain height were distributed. Areas were distributed by the following:</a:t>
            </a:r>
          </a:p>
          <a:p>
            <a:r>
              <a:rPr lang="en-US" baseline="0" dirty="0"/>
              <a:t>Kyrgyzstan – high land pastures, Tajikistan – foothills and low mountains, Kazakhstan – Forestry and non-rain fed agriculture, Turkmenistan – low lands pastures, Uzbekistan – Irrigated agriculture.</a:t>
            </a:r>
          </a:p>
          <a:p>
            <a:endParaRPr lang="ru-RU" dirty="0"/>
          </a:p>
          <a:p>
            <a:endParaRPr lang="ru-RU" dirty="0"/>
          </a:p>
          <a:p>
            <a:r>
              <a:rPr lang="ru-RU" dirty="0"/>
              <a:t>В Центральной Азии инициатива использовала высотный</a:t>
            </a:r>
            <a:r>
              <a:rPr lang="ru-RU" baseline="0" dirty="0"/>
              <a:t> </a:t>
            </a:r>
            <a:r>
              <a:rPr lang="ru-RU" dirty="0"/>
              <a:t>подход.  Между пяти странами были распределены участки использования</a:t>
            </a:r>
            <a:r>
              <a:rPr lang="ru-RU" baseline="0" dirty="0"/>
              <a:t> земель на </a:t>
            </a:r>
            <a:r>
              <a:rPr lang="ru-RU" dirty="0"/>
              <a:t>определенных</a:t>
            </a:r>
            <a:r>
              <a:rPr lang="ru-RU" baseline="0" dirty="0"/>
              <a:t> высотах.  Участки были распределены следующим образом, Кыргызстан – высокогорные пастбища, Таджикистан – предгорья и низкогорья, Казахстан – леса и неполивное (</a:t>
            </a:r>
            <a:r>
              <a:rPr lang="ru-RU" baseline="0" dirty="0" err="1"/>
              <a:t>багарное</a:t>
            </a:r>
            <a:r>
              <a:rPr lang="ru-RU" baseline="0" dirty="0"/>
              <a:t>) земледелие, Туркменистан – низменные пастбища, Узбекистан – ирригационное сельское хозяйство.</a:t>
            </a:r>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5</a:t>
            </a:fld>
            <a:endParaRPr lang="de-DE" dirty="0"/>
          </a:p>
        </p:txBody>
      </p:sp>
    </p:spTree>
    <p:extLst>
      <p:ext uri="{BB962C8B-B14F-4D97-AF65-F5344CB8AC3E}">
        <p14:creationId xmlns:p14="http://schemas.microsoft.com/office/powerpoint/2010/main" val="14352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b="1" dirty="0"/>
              <a:t>Preliminary results of the initiative</a:t>
            </a:r>
            <a:r>
              <a:rPr lang="ru-RU" b="1" dirty="0"/>
              <a:t> </a:t>
            </a:r>
            <a:r>
              <a:rPr lang="en-US" b="1" dirty="0"/>
              <a:t>in Central Asia</a:t>
            </a:r>
          </a:p>
          <a:p>
            <a:r>
              <a:rPr lang="ru-RU" dirty="0"/>
              <a:t> </a:t>
            </a:r>
            <a:endParaRPr lang="en-US" dirty="0"/>
          </a:p>
          <a:p>
            <a:pPr marL="0" indent="0">
              <a:buNone/>
            </a:pPr>
            <a:r>
              <a:rPr lang="en-US" dirty="0"/>
              <a:t>Up</a:t>
            </a:r>
            <a:r>
              <a:rPr lang="en-US" baseline="0" dirty="0"/>
              <a:t> until today the ELD initiative achieved the following results:</a:t>
            </a:r>
          </a:p>
          <a:p>
            <a:pPr marL="228600" indent="-228600">
              <a:buAutoNum type="arabicParenR"/>
            </a:pPr>
            <a:r>
              <a:rPr lang="en-US" baseline="0" dirty="0"/>
              <a:t>T</a:t>
            </a:r>
            <a:r>
              <a:rPr lang="en-US" dirty="0"/>
              <a:t>he research is initiated in all pilot areas,  the pilot sites were identified,</a:t>
            </a:r>
            <a:r>
              <a:rPr lang="en-US" baseline="0" dirty="0"/>
              <a:t> the research plans were prepared, </a:t>
            </a:r>
            <a:r>
              <a:rPr lang="en-US" dirty="0"/>
              <a:t>information needs are identified</a:t>
            </a:r>
          </a:p>
          <a:p>
            <a:pPr marL="228600" indent="-228600">
              <a:buAutoNum type="arabicParenR"/>
            </a:pPr>
            <a:r>
              <a:rPr lang="en-US" dirty="0"/>
              <a:t>The site visits completed</a:t>
            </a:r>
            <a:r>
              <a:rPr lang="en-US" baseline="0" dirty="0"/>
              <a:t> almost in all pilot territories</a:t>
            </a:r>
            <a:r>
              <a:rPr lang="ru-RU" baseline="0" dirty="0"/>
              <a:t> (</a:t>
            </a:r>
            <a:r>
              <a:rPr lang="en-US" baseline="0" dirty="0"/>
              <a:t>in some territories, the second visit is taking the place)</a:t>
            </a:r>
          </a:p>
          <a:p>
            <a:pPr marL="228600" indent="-228600">
              <a:buAutoNum type="arabicParenR"/>
            </a:pPr>
            <a:r>
              <a:rPr lang="en-US" baseline="0" dirty="0"/>
              <a:t>Site description were prepared which also    </a:t>
            </a:r>
            <a:r>
              <a:rPr lang="en-US" baseline="0" dirty="0" err="1"/>
              <a:t>GÑLUÚ,cvfvfvfvfv</a:t>
            </a:r>
            <a:r>
              <a:rPr lang="en-US" baseline="0" dirty="0"/>
              <a:t>🎇</a:t>
            </a:r>
            <a:endParaRPr lang="ru-RU" baseline="0" dirty="0"/>
          </a:p>
          <a:p>
            <a:pPr marL="0" indent="0">
              <a:buNone/>
            </a:pPr>
            <a:endParaRPr lang="en-US" dirty="0"/>
          </a:p>
        </p:txBody>
      </p:sp>
      <p:sp>
        <p:nvSpPr>
          <p:cNvPr id="4" name="Номер слайда 3"/>
          <p:cNvSpPr>
            <a:spLocks noGrp="1"/>
          </p:cNvSpPr>
          <p:nvPr>
            <p:ph type="sldNum" sz="quarter" idx="10"/>
          </p:nvPr>
        </p:nvSpPr>
        <p:spPr/>
        <p:txBody>
          <a:bodyPr/>
          <a:lstStyle/>
          <a:p>
            <a:fld id="{276F4F92-661F-4424-ADED-7D3829A4203F}" type="slidenum">
              <a:rPr lang="de-DE" smtClean="0"/>
              <a:pPr/>
              <a:t>6</a:t>
            </a:fld>
            <a:endParaRPr lang="de-DE" dirty="0"/>
          </a:p>
        </p:txBody>
      </p:sp>
    </p:spTree>
    <p:extLst>
      <p:ext uri="{BB962C8B-B14F-4D97-AF65-F5344CB8AC3E}">
        <p14:creationId xmlns:p14="http://schemas.microsoft.com/office/powerpoint/2010/main" val="116827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7</a:t>
            </a:fld>
            <a:endParaRPr lang="de-DE" dirty="0"/>
          </a:p>
        </p:txBody>
      </p:sp>
    </p:spTree>
    <p:extLst>
      <p:ext uri="{BB962C8B-B14F-4D97-AF65-F5344CB8AC3E}">
        <p14:creationId xmlns:p14="http://schemas.microsoft.com/office/powerpoint/2010/main" val="1903930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8</a:t>
            </a:fld>
            <a:endParaRPr lang="de-DE" dirty="0"/>
          </a:p>
        </p:txBody>
      </p:sp>
    </p:spTree>
    <p:extLst>
      <p:ext uri="{BB962C8B-B14F-4D97-AF65-F5344CB8AC3E}">
        <p14:creationId xmlns:p14="http://schemas.microsoft.com/office/powerpoint/2010/main" val="2496322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6F4F92-661F-4424-ADED-7D3829A4203F}" type="slidenum">
              <a:rPr lang="de-DE" smtClean="0"/>
              <a:pPr/>
              <a:t>9</a:t>
            </a:fld>
            <a:endParaRPr lang="de-DE" dirty="0"/>
          </a:p>
        </p:txBody>
      </p:sp>
    </p:spTree>
    <p:extLst>
      <p:ext uri="{BB962C8B-B14F-4D97-AF65-F5344CB8AC3E}">
        <p14:creationId xmlns:p14="http://schemas.microsoft.com/office/powerpoint/2010/main" val="2240806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ark.Schauer@giz.de" TargetMode="External"/><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363636"/>
                </a:solidFill>
              </a:defRPr>
            </a:lvl1pPr>
          </a:lstStyle>
          <a:p>
            <a:r>
              <a:rPr lang="de-DE" noProof="0" dirty="0"/>
              <a:t>Titelmasterformat durch Klicken bearbeiten</a:t>
            </a:r>
          </a:p>
        </p:txBody>
      </p:sp>
      <p:sp>
        <p:nvSpPr>
          <p:cNvPr id="8" name="Rectangle 17"/>
          <p:cNvSpPr txBox="1">
            <a:spLocks noChangeArrowheads="1"/>
          </p:cNvSpPr>
          <p:nvPr userDrawn="1"/>
        </p:nvSpPr>
        <p:spPr bwMode="auto">
          <a:xfrm>
            <a:off x="713338" y="6435880"/>
            <a:ext cx="73090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9317A057-C766-48FB-B1EC-CC1898F04EF1}" type="datetime1">
              <a:rPr lang="de-DE" smtClean="0"/>
              <a:pPr/>
              <a:t>24.05.2016</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6708" y="149552"/>
            <a:ext cx="1428153" cy="999858"/>
          </a:xfrm>
          <a:prstGeom prst="rect">
            <a:avLst/>
          </a:prstGeom>
        </p:spPr>
      </p:pic>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4799" y="0"/>
            <a:ext cx="7611507"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19"/>
          <p:cNvSpPr txBox="1">
            <a:spLocks noChangeArrowheads="1"/>
          </p:cNvSpPr>
          <p:nvPr userDrawn="1"/>
        </p:nvSpPr>
        <p:spPr bwMode="auto">
          <a:xfrm>
            <a:off x="4112376" y="6471349"/>
            <a:ext cx="463550" cy="246221"/>
          </a:xfrm>
          <a:prstGeom prst="rect">
            <a:avLst/>
          </a:prstGeom>
          <a:noFill/>
          <a:ln w="9525">
            <a:noFill/>
            <a:miter lim="800000"/>
            <a:headEnd/>
            <a:tailEnd/>
          </a:ln>
          <a:effectLst/>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327115CA-E6A4-425F-BB4F-A64D48743A27}" type="slidenum">
              <a:rPr lang="de-DE" sz="1000" b="0" noProof="0" smtClean="0">
                <a:solidFill>
                  <a:srgbClr val="6E6452"/>
                </a:solidFill>
                <a:latin typeface="Arial Narrow" pitchFamily="34" charset="0"/>
              </a:rPr>
              <a:pPr/>
              <a:t>‹#›</a:t>
            </a:fld>
            <a:endParaRPr lang="de-DE" sz="1000" b="0" noProof="0" dirty="0">
              <a:solidFill>
                <a:srgbClr val="6E6452"/>
              </a:solidFill>
              <a:latin typeface="Arial Narrow" pitchFamily="34" charset="0"/>
            </a:endParaRPr>
          </a:p>
        </p:txBody>
      </p:sp>
      <p:sp>
        <p:nvSpPr>
          <p:cNvPr id="13" name="Inhaltsplatzhalter 2"/>
          <p:cNvSpPr>
            <a:spLocks noGrp="1"/>
          </p:cNvSpPr>
          <p:nvPr>
            <p:ph idx="1" hasCustomPrompt="1"/>
          </p:nvPr>
        </p:nvSpPr>
        <p:spPr>
          <a:xfrm>
            <a:off x="684000" y="1914258"/>
            <a:ext cx="7776000" cy="4288411"/>
          </a:xfrm>
          <a:noFill/>
        </p:spPr>
        <p:txBody>
          <a:bodyPr/>
          <a:lstStyle>
            <a:lvl1pPr marL="0" marR="0" indent="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None/>
              <a:tabLst>
                <a:tab pos="2190750" algn="l"/>
              </a:tabLst>
              <a:defRPr lang="de-DE" sz="1800" noProof="0" dirty="0" smtClean="0">
                <a:solidFill>
                  <a:schemeClr val="tx1"/>
                </a:solidFill>
                <a:latin typeface="+mn-lt"/>
                <a:ea typeface="+mn-ea"/>
                <a:cs typeface="+mn-cs"/>
              </a:defRPr>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solidFill>
                  <a:schemeClr val="tx1"/>
                </a:solidFill>
              </a:defRPr>
            </a:lvl2pPr>
            <a:lvl3pPr marL="1080000" marR="0" indent="-360000" algn="l" defTabSz="914400" rtl="0" eaLnBrk="1" fontAlgn="base" latinLnBrk="0" hangingPunct="1">
              <a:lnSpc>
                <a:spcPct val="100000"/>
              </a:lnSpc>
              <a:spcBef>
                <a:spcPts val="400"/>
              </a:spcBef>
              <a:spcAft>
                <a:spcPts val="800"/>
              </a:spcAft>
              <a:buClr>
                <a:srgbClr val="727272"/>
              </a:buClr>
              <a:buSzTx/>
              <a:buFont typeface="Wingdings" panose="05000000000000000000" pitchFamily="2" charset="2"/>
              <a:buChar char="§"/>
              <a:tabLst>
                <a:tab pos="2190750" algn="l"/>
              </a:tabLst>
              <a:defRPr sz="1800">
                <a:solidFill>
                  <a:schemeClr val="tx1"/>
                </a:solidFill>
              </a:defRPr>
            </a:lvl3pPr>
            <a:lvl4pPr marL="1440000" marR="0" indent="-360000" algn="l" defTabSz="914400" rtl="0" eaLnBrk="1" fontAlgn="base" latinLnBrk="0" hangingPunct="1">
              <a:lnSpc>
                <a:spcPct val="100000"/>
              </a:lnSpc>
              <a:spcBef>
                <a:spcPts val="400"/>
              </a:spcBef>
              <a:spcAft>
                <a:spcPts val="800"/>
              </a:spcAft>
              <a:buClr>
                <a:srgbClr val="D9D9D9">
                  <a:lumMod val="75000"/>
                </a:srgbClr>
              </a:buClr>
              <a:buSzTx/>
              <a:buFont typeface="Wingdings" panose="05000000000000000000" pitchFamily="2" charset="2"/>
              <a:buChar char="§"/>
              <a:tabLst>
                <a:tab pos="2190750" algn="l"/>
              </a:tabLst>
              <a:defRPr sz="1800" baseline="0">
                <a:solidFill>
                  <a:schemeClr val="tx1"/>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marL="360000" marR="0" lvl="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a:pPr>
            <a:r>
              <a:rPr kumimoji="0" lang="en-GB" sz="1800" b="0" i="0" u="none" strike="noStrike" kern="0" cap="none" spc="0" normalizeH="0" baseline="0" noProof="0" dirty="0" err="1">
                <a:ln>
                  <a:noFill/>
                </a:ln>
                <a:solidFill>
                  <a:srgbClr val="D9D9D9">
                    <a:lumMod val="25000"/>
                  </a:srgbClr>
                </a:solidFill>
                <a:effectLst/>
                <a:uLnTx/>
                <a:uFillTx/>
                <a:latin typeface="+mn-lt"/>
                <a:ea typeface="+mn-ea"/>
                <a:cs typeface="+mn-cs"/>
              </a:rPr>
              <a:t>Erste</a:t>
            </a:r>
            <a:r>
              <a:rPr kumimoji="0" lang="en-GB" sz="1800" b="0" i="0" u="none" strike="noStrike" kern="0" cap="none" spc="0" normalizeH="0" baseline="0" noProof="0" dirty="0">
                <a:ln>
                  <a:noFill/>
                </a:ln>
                <a:solidFill>
                  <a:srgbClr val="D9D9D9">
                    <a:lumMod val="25000"/>
                  </a:srgbClr>
                </a:solidFill>
                <a:effectLst/>
                <a:uLnTx/>
                <a:uFillTx/>
                <a:latin typeface="+mn-lt"/>
                <a:ea typeface="+mn-ea"/>
                <a:cs typeface="+mn-cs"/>
              </a:rPr>
              <a:t> </a:t>
            </a:r>
            <a:r>
              <a:rPr kumimoji="0" lang="en-GB" sz="1800" b="0" i="0" u="none" strike="noStrike" kern="0" cap="none" spc="0" normalizeH="0" baseline="0" noProof="0" dirty="0" err="1">
                <a:ln>
                  <a:noFill/>
                </a:ln>
                <a:solidFill>
                  <a:srgbClr val="D9D9D9">
                    <a:lumMod val="25000"/>
                  </a:srgbClr>
                </a:solidFill>
                <a:effectLst/>
                <a:uLnTx/>
                <a:uFillTx/>
                <a:latin typeface="+mn-lt"/>
                <a:ea typeface="+mn-ea"/>
                <a:cs typeface="+mn-cs"/>
              </a:rPr>
              <a:t>Ebene</a:t>
            </a:r>
            <a:endParaRPr kumimoji="0" lang="en-GB" sz="1800" b="0" i="0" u="none" strike="noStrike" kern="0" cap="none" spc="0" normalizeH="0" baseline="0" noProof="0" dirty="0">
              <a:ln>
                <a:noFill/>
              </a:ln>
              <a:solidFill>
                <a:srgbClr val="D9D9D9">
                  <a:lumMod val="25000"/>
                </a:srgbClr>
              </a:solidFill>
              <a:effectLst/>
              <a:uLnTx/>
              <a:uFillTx/>
              <a:latin typeface="+mn-lt"/>
              <a:ea typeface="+mn-ea"/>
              <a:cs typeface="+mn-cs"/>
            </a:endParaRPr>
          </a:p>
          <a:p>
            <a:pPr marL="720000" marR="0" lvl="1"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a:pPr>
            <a:r>
              <a:rPr kumimoji="0" lang="en-GB" sz="1800" b="0" i="0" u="none" strike="noStrike" kern="0" cap="none" spc="0" normalizeH="0" baseline="0" noProof="0" dirty="0" err="1">
                <a:ln>
                  <a:noFill/>
                </a:ln>
                <a:solidFill>
                  <a:srgbClr val="D9D9D9">
                    <a:lumMod val="25000"/>
                  </a:srgbClr>
                </a:solidFill>
                <a:effectLst/>
                <a:uLnTx/>
                <a:uFillTx/>
                <a:latin typeface="+mn-lt"/>
              </a:rPr>
              <a:t>Zweite</a:t>
            </a:r>
            <a:r>
              <a:rPr kumimoji="0" lang="en-GB" sz="1800" b="0" i="0" u="none" strike="noStrike" kern="0" cap="none" spc="0" normalizeH="0" baseline="0" noProof="0" dirty="0">
                <a:ln>
                  <a:noFill/>
                </a:ln>
                <a:solidFill>
                  <a:srgbClr val="D9D9D9">
                    <a:lumMod val="25000"/>
                  </a:srgbClr>
                </a:solidFill>
                <a:effectLst/>
                <a:uLnTx/>
                <a:uFillTx/>
                <a:latin typeface="+mn-lt"/>
              </a:rPr>
              <a:t> </a:t>
            </a:r>
            <a:r>
              <a:rPr kumimoji="0" lang="en-GB" sz="1800" b="0" i="0" u="none" strike="noStrike" kern="0" cap="none" spc="0" normalizeH="0" baseline="0" noProof="0" dirty="0" err="1">
                <a:ln>
                  <a:noFill/>
                </a:ln>
                <a:solidFill>
                  <a:srgbClr val="D9D9D9">
                    <a:lumMod val="25000"/>
                  </a:srgbClr>
                </a:solidFill>
                <a:effectLst/>
                <a:uLnTx/>
                <a:uFillTx/>
                <a:latin typeface="+mn-lt"/>
              </a:rPr>
              <a:t>Ebene</a:t>
            </a:r>
            <a:endParaRPr kumimoji="0" lang="en-GB" sz="1800" b="0" i="0" u="none" strike="noStrike" kern="0" cap="none" spc="0" normalizeH="0" baseline="0" noProof="0" dirty="0">
              <a:ln>
                <a:noFill/>
              </a:ln>
              <a:solidFill>
                <a:srgbClr val="D9D9D9">
                  <a:lumMod val="25000"/>
                </a:srgbClr>
              </a:solidFill>
              <a:effectLst/>
              <a:uLnTx/>
              <a:uFillTx/>
              <a:latin typeface="+mn-lt"/>
            </a:endParaRPr>
          </a:p>
          <a:p>
            <a:pPr marL="1080000" marR="0" lvl="2" indent="-360000" algn="l" defTabSz="914400" rtl="0" eaLnBrk="1" fontAlgn="base" latinLnBrk="0" hangingPunct="1">
              <a:lnSpc>
                <a:spcPct val="100000"/>
              </a:lnSpc>
              <a:spcBef>
                <a:spcPts val="400"/>
              </a:spcBef>
              <a:spcAft>
                <a:spcPts val="800"/>
              </a:spcAft>
              <a:buClr>
                <a:srgbClr val="727272"/>
              </a:buClr>
              <a:buSzTx/>
              <a:buFont typeface="Wingdings" panose="05000000000000000000" pitchFamily="2" charset="2"/>
              <a:buChar char="§"/>
              <a:tabLst>
                <a:tab pos="2190750" algn="l"/>
              </a:tabLst>
              <a:defRPr/>
            </a:pPr>
            <a:r>
              <a:rPr kumimoji="0" lang="en-GB" sz="1800" b="0" i="0" u="none" strike="noStrike" kern="0" cap="none" spc="0" normalizeH="0" baseline="0" noProof="0" dirty="0" err="1">
                <a:ln>
                  <a:noFill/>
                </a:ln>
                <a:solidFill>
                  <a:srgbClr val="D9D9D9">
                    <a:lumMod val="25000"/>
                  </a:srgbClr>
                </a:solidFill>
                <a:effectLst/>
                <a:uLnTx/>
                <a:uFillTx/>
                <a:latin typeface="+mn-lt"/>
              </a:rPr>
              <a:t>Dritte</a:t>
            </a:r>
            <a:r>
              <a:rPr kumimoji="0" lang="en-GB" sz="1800" b="0" i="0" u="none" strike="noStrike" kern="0" cap="none" spc="0" normalizeH="0" baseline="0" noProof="0" dirty="0">
                <a:ln>
                  <a:noFill/>
                </a:ln>
                <a:solidFill>
                  <a:srgbClr val="D9D9D9">
                    <a:lumMod val="25000"/>
                  </a:srgbClr>
                </a:solidFill>
                <a:effectLst/>
                <a:uLnTx/>
                <a:uFillTx/>
                <a:latin typeface="+mn-lt"/>
              </a:rPr>
              <a:t> </a:t>
            </a:r>
            <a:r>
              <a:rPr kumimoji="0" lang="en-GB" sz="1800" b="0" i="0" u="none" strike="noStrike" kern="0" cap="none" spc="0" normalizeH="0" baseline="0" noProof="0" dirty="0" err="1">
                <a:ln>
                  <a:noFill/>
                </a:ln>
                <a:solidFill>
                  <a:srgbClr val="D9D9D9">
                    <a:lumMod val="25000"/>
                  </a:srgbClr>
                </a:solidFill>
                <a:effectLst/>
                <a:uLnTx/>
                <a:uFillTx/>
                <a:latin typeface="+mn-lt"/>
              </a:rPr>
              <a:t>Ebene</a:t>
            </a:r>
            <a:endParaRPr kumimoji="0" lang="en-GB" sz="1800" b="0" i="0" u="none" strike="noStrike" kern="0" cap="none" spc="0" normalizeH="0" baseline="0" noProof="0" dirty="0">
              <a:ln>
                <a:noFill/>
              </a:ln>
              <a:solidFill>
                <a:srgbClr val="D9D9D9">
                  <a:lumMod val="25000"/>
                </a:srgbClr>
              </a:solidFill>
              <a:effectLst/>
              <a:uLnTx/>
              <a:uFillTx/>
              <a:latin typeface="+mn-lt"/>
            </a:endParaRPr>
          </a:p>
          <a:p>
            <a:pPr marL="1440000" marR="0" lvl="3" indent="-360000" algn="l" defTabSz="914400" rtl="0" eaLnBrk="1" fontAlgn="base" latinLnBrk="0" hangingPunct="1">
              <a:lnSpc>
                <a:spcPct val="100000"/>
              </a:lnSpc>
              <a:spcBef>
                <a:spcPts val="400"/>
              </a:spcBef>
              <a:spcAft>
                <a:spcPts val="800"/>
              </a:spcAft>
              <a:buClr>
                <a:srgbClr val="D9D9D9">
                  <a:lumMod val="75000"/>
                </a:srgbClr>
              </a:buClr>
              <a:buSzTx/>
              <a:buFont typeface="Wingdings" panose="05000000000000000000" pitchFamily="2" charset="2"/>
              <a:buChar char="§"/>
              <a:tabLst>
                <a:tab pos="2190750" algn="l"/>
              </a:tabLst>
              <a:defRPr/>
            </a:pPr>
            <a:r>
              <a:rPr kumimoji="0" lang="en-GB" sz="1800" b="0" i="0" u="none" strike="noStrike" kern="0" cap="none" spc="0" normalizeH="0" baseline="0" noProof="0" dirty="0" err="1">
                <a:ln>
                  <a:noFill/>
                </a:ln>
                <a:solidFill>
                  <a:srgbClr val="D9D9D9">
                    <a:lumMod val="25000"/>
                  </a:srgbClr>
                </a:solidFill>
                <a:effectLst/>
                <a:uLnTx/>
                <a:uFillTx/>
                <a:latin typeface="+mn-lt"/>
              </a:rPr>
              <a:t>Vierte</a:t>
            </a:r>
            <a:r>
              <a:rPr kumimoji="0" lang="en-GB" sz="1800" b="0" i="0" u="none" strike="noStrike" kern="0" cap="none" spc="0" normalizeH="0" baseline="0" noProof="0" dirty="0">
                <a:ln>
                  <a:noFill/>
                </a:ln>
                <a:solidFill>
                  <a:srgbClr val="D9D9D9">
                    <a:lumMod val="25000"/>
                  </a:srgbClr>
                </a:solidFill>
                <a:effectLst/>
                <a:uLnTx/>
                <a:uFillTx/>
                <a:latin typeface="+mn-lt"/>
              </a:rPr>
              <a:t> </a:t>
            </a:r>
            <a:r>
              <a:rPr kumimoji="0" lang="en-GB" sz="1800" b="0" i="0" u="none" strike="noStrike" kern="0" cap="none" spc="0" normalizeH="0" baseline="0" noProof="0" dirty="0" err="1">
                <a:ln>
                  <a:noFill/>
                </a:ln>
                <a:solidFill>
                  <a:srgbClr val="D9D9D9">
                    <a:lumMod val="25000"/>
                  </a:srgbClr>
                </a:solidFill>
                <a:effectLst/>
                <a:uLnTx/>
                <a:uFillTx/>
                <a:latin typeface="+mn-lt"/>
              </a:rPr>
              <a:t>Ebene</a:t>
            </a:r>
            <a:endParaRPr kumimoji="0" lang="en-GB" sz="1800" b="0" i="0" u="none" strike="noStrike" kern="0" cap="none" spc="0" normalizeH="0" baseline="0" noProof="0" dirty="0">
              <a:ln>
                <a:noFill/>
              </a:ln>
              <a:solidFill>
                <a:srgbClr val="D9D9D9">
                  <a:lumMod val="25000"/>
                </a:srgbClr>
              </a:solidFill>
              <a:effectLst/>
              <a:uLnTx/>
              <a:uFillTx/>
              <a:latin typeface="+mn-lt"/>
            </a:endParaRPr>
          </a:p>
          <a:p>
            <a:pPr marL="360000" marR="0" lvl="0" indent="-360000" algn="l" defTabSz="914400" rtl="0" eaLnBrk="1" fontAlgn="base" latinLnBrk="0" hangingPunct="1">
              <a:lnSpc>
                <a:spcPct val="100000"/>
              </a:lnSpc>
              <a:spcBef>
                <a:spcPts val="400"/>
              </a:spcBef>
              <a:spcAft>
                <a:spcPts val="800"/>
              </a:spcAft>
              <a:buClr>
                <a:schemeClr val="accent2"/>
              </a:buClr>
              <a:buSzTx/>
              <a:buFont typeface="Wingdings" panose="05000000000000000000" pitchFamily="2" charset="2"/>
              <a:buChar char="§"/>
              <a:tabLst>
                <a:tab pos="2190750" algn="l"/>
              </a:tabLst>
              <a:defRPr/>
            </a:pPr>
            <a:endParaRPr kumimoji="0" lang="de-DE" sz="1800" b="0" i="0" u="none" strike="noStrike" kern="0" cap="none" spc="0" normalizeH="0" baseline="0" noProof="0" dirty="0">
              <a:ln>
                <a:noFill/>
              </a:ln>
              <a:solidFill>
                <a:srgbClr val="6E6452"/>
              </a:solidFill>
              <a:effectLst/>
              <a:uLnTx/>
              <a:uFillTx/>
              <a:latin typeface="+mn-lt"/>
            </a:endParaRP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57200" y="1857524"/>
            <a:ext cx="8229600" cy="3917031"/>
          </a:xfrm>
          <a:prstGeom prst="rect">
            <a:avLst/>
          </a:prstGeom>
        </p:spPr>
        <p:txBody>
          <a:bodyPr/>
          <a:lstStyle>
            <a:lvl2pPr>
              <a:defRPr/>
            </a:lvl2pPr>
          </a:lstStyle>
          <a:p>
            <a:pPr lvl="1"/>
            <a:r>
              <a:rPr lang="de-DE" dirty="0"/>
              <a:t>Aufzählung</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62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Bildplatzhalter 2"/>
          <p:cNvSpPr>
            <a:spLocks noGrp="1"/>
          </p:cNvSpPr>
          <p:nvPr>
            <p:ph type="pic" idx="1"/>
          </p:nvPr>
        </p:nvSpPr>
        <p:spPr>
          <a:xfrm>
            <a:off x="323528" y="1849140"/>
            <a:ext cx="4824536" cy="33843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Textplatzhalter 5"/>
          <p:cNvSpPr>
            <a:spLocks noGrp="1"/>
          </p:cNvSpPr>
          <p:nvPr>
            <p:ph type="body" sz="quarter" idx="10"/>
          </p:nvPr>
        </p:nvSpPr>
        <p:spPr>
          <a:xfrm>
            <a:off x="5436096" y="1849140"/>
            <a:ext cx="3096344" cy="3384376"/>
          </a:xfrm>
          <a:prstGeom prst="rect">
            <a:avLst/>
          </a:prstGeom>
        </p:spPr>
        <p:txBody>
          <a:bodyPr/>
          <a:lstStyle>
            <a:lvl1pPr>
              <a:buNone/>
              <a:defRPr/>
            </a:lvl1pPr>
          </a:lstStyle>
          <a:p>
            <a:pPr lvl="0"/>
            <a:r>
              <a:rPr lang="de-DE" dirty="0"/>
              <a:t>Text</a:t>
            </a:r>
          </a:p>
        </p:txBody>
      </p:sp>
    </p:spTree>
    <p:extLst>
      <p:ext uri="{BB962C8B-B14F-4D97-AF65-F5344CB8AC3E}">
        <p14:creationId xmlns:p14="http://schemas.microsoft.com/office/powerpoint/2010/main" val="1886396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8" name="Diagrammplatzhalter 7"/>
          <p:cNvSpPr>
            <a:spLocks noGrp="1"/>
          </p:cNvSpPr>
          <p:nvPr>
            <p:ph type="chart" sz="quarter" idx="10"/>
          </p:nvPr>
        </p:nvSpPr>
        <p:spPr>
          <a:xfrm>
            <a:off x="323528" y="1849140"/>
            <a:ext cx="4753272" cy="3744416"/>
          </a:xfrm>
          <a:prstGeom prst="rect">
            <a:avLst/>
          </a:prstGeom>
        </p:spPr>
        <p:txBody>
          <a:bodyPr/>
          <a:lstStyle/>
          <a:p>
            <a:endParaRPr lang="de-DE" dirty="0"/>
          </a:p>
        </p:txBody>
      </p:sp>
      <p:sp>
        <p:nvSpPr>
          <p:cNvPr id="12" name="Textplatzhalter 11"/>
          <p:cNvSpPr>
            <a:spLocks noGrp="1"/>
          </p:cNvSpPr>
          <p:nvPr>
            <p:ph type="body" sz="quarter" idx="12"/>
          </p:nvPr>
        </p:nvSpPr>
        <p:spPr>
          <a:xfrm>
            <a:off x="5292080" y="1849140"/>
            <a:ext cx="3528392" cy="374441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8200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Tabellenplatzhalter 2"/>
          <p:cNvSpPr>
            <a:spLocks noGrp="1"/>
          </p:cNvSpPr>
          <p:nvPr>
            <p:ph type="tbl" sz="quarter" idx="10"/>
          </p:nvPr>
        </p:nvSpPr>
        <p:spPr>
          <a:xfrm>
            <a:off x="611560" y="1857648"/>
            <a:ext cx="7920880" cy="3600400"/>
          </a:xfrm>
          <a:prstGeom prst="rect">
            <a:avLst/>
          </a:prstGeom>
        </p:spPr>
        <p:txBody>
          <a:bodyPr/>
          <a:lstStyle/>
          <a:p>
            <a:endParaRPr lang="de-DE"/>
          </a:p>
        </p:txBody>
      </p:sp>
    </p:spTree>
    <p:extLst>
      <p:ext uri="{BB962C8B-B14F-4D97-AF65-F5344CB8AC3E}">
        <p14:creationId xmlns:p14="http://schemas.microsoft.com/office/powerpoint/2010/main" val="340574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F045DABC-E2C3-4B2C-842A-CC07C89AB8CE}" type="datetime1">
              <a:rPr lang="de-DE" sz="1800" b="0" smtClean="0">
                <a:solidFill>
                  <a:prstClr val="black"/>
                </a:solidFill>
                <a:latin typeface="Calibri"/>
              </a:rPr>
              <a:pPr eaLnBrk="1" fontAlgn="auto" hangingPunct="1">
                <a:spcBef>
                  <a:spcPts val="0"/>
                </a:spcBef>
                <a:spcAft>
                  <a:spcPts val="0"/>
                </a:spcAft>
              </a:pPr>
              <a:t>24.05.2016</a:t>
            </a:fld>
            <a:endParaRPr lang="de-DE" sz="1800" b="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de-DE" sz="1800" b="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95C11E00-1145-4DE8-8E4B-89131ED300B7}" type="slidenum">
              <a:rPr lang="de-DE" sz="1800" b="0" smtClean="0">
                <a:solidFill>
                  <a:prstClr val="black"/>
                </a:solidFill>
                <a:latin typeface="Calibri"/>
              </a:rPr>
              <a:pPr eaLnBrk="1" fontAlgn="auto" hangingPunct="1">
                <a:spcBef>
                  <a:spcPts val="0"/>
                </a:spcBef>
                <a:spcAft>
                  <a:spcPts val="0"/>
                </a:spcAft>
              </a:pPr>
              <a:t>‹#›</a:t>
            </a:fld>
            <a:endParaRPr lang="de-DE" sz="1800" b="0">
              <a:solidFill>
                <a:prstClr val="black"/>
              </a:solidFill>
              <a:latin typeface="Calibri"/>
            </a:endParaRPr>
          </a:p>
        </p:txBody>
      </p:sp>
    </p:spTree>
    <p:extLst>
      <p:ext uri="{BB962C8B-B14F-4D97-AF65-F5344CB8AC3E}">
        <p14:creationId xmlns:p14="http://schemas.microsoft.com/office/powerpoint/2010/main" val="312226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844824"/>
            <a:ext cx="8229600" cy="3888432"/>
          </a:xfrm>
          <a:prstGeom prst="rect">
            <a:avLst/>
          </a:prstGeom>
        </p:spPr>
        <p:txBody>
          <a:bodyPr/>
          <a:lstStyle>
            <a:lvl1pPr>
              <a:defRPr sz="2400"/>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adipisici</a:t>
            </a:r>
            <a:r>
              <a:rPr lang="de-DE" dirty="0"/>
              <a:t> </a:t>
            </a:r>
            <a:r>
              <a:rPr lang="de-DE" dirty="0" err="1"/>
              <a:t>elit</a:t>
            </a:r>
            <a:r>
              <a:rPr lang="de-DE" dirty="0"/>
              <a:t>, </a:t>
            </a:r>
            <a:r>
              <a:rPr lang="de-DE" dirty="0" err="1"/>
              <a:t>sed</a:t>
            </a:r>
            <a:r>
              <a:rPr lang="de-DE" dirty="0"/>
              <a:t> </a:t>
            </a:r>
            <a:r>
              <a:rPr lang="de-DE" dirty="0" err="1"/>
              <a:t>eiusmod</a:t>
            </a:r>
            <a:r>
              <a:rPr lang="de-DE" dirty="0"/>
              <a:t> </a:t>
            </a:r>
            <a:r>
              <a:rPr lang="de-DE" dirty="0" err="1"/>
              <a:t>tempor</a:t>
            </a:r>
            <a:r>
              <a:rPr lang="de-DE" dirty="0"/>
              <a:t> </a:t>
            </a:r>
            <a:r>
              <a:rPr lang="de-DE" dirty="0" err="1"/>
              <a:t>incidunt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aliqua</a:t>
            </a:r>
            <a:r>
              <a:rPr lang="de-DE" dirty="0"/>
              <a:t>. </a:t>
            </a:r>
            <a:r>
              <a:rPr lang="de-DE" dirty="0" err="1"/>
              <a:t>Ut</a:t>
            </a:r>
            <a:r>
              <a:rPr lang="de-DE" dirty="0"/>
              <a:t> </a:t>
            </a:r>
            <a:r>
              <a:rPr lang="de-DE" dirty="0" err="1"/>
              <a:t>enim</a:t>
            </a:r>
            <a:r>
              <a:rPr lang="de-DE" dirty="0"/>
              <a:t> ad minim </a:t>
            </a:r>
            <a:r>
              <a:rPr lang="de-DE" dirty="0" err="1"/>
              <a:t>veniam</a:t>
            </a:r>
            <a:r>
              <a:rPr lang="de-DE" dirty="0"/>
              <a:t>, </a:t>
            </a:r>
            <a:r>
              <a:rPr lang="de-DE" dirty="0" err="1"/>
              <a:t>quis</a:t>
            </a:r>
            <a:r>
              <a:rPr lang="de-DE" dirty="0"/>
              <a:t> </a:t>
            </a:r>
            <a:r>
              <a:rPr lang="de-DE" dirty="0" err="1"/>
              <a:t>nostrud</a:t>
            </a:r>
            <a:r>
              <a:rPr lang="de-DE" dirty="0"/>
              <a:t> </a:t>
            </a:r>
            <a:r>
              <a:rPr lang="de-DE" dirty="0" err="1"/>
              <a:t>exercitation</a:t>
            </a:r>
            <a:r>
              <a:rPr lang="de-DE" dirty="0"/>
              <a:t> </a:t>
            </a:r>
            <a:r>
              <a:rPr lang="de-DE" dirty="0" err="1"/>
              <a:t>ullamco</a:t>
            </a:r>
            <a:r>
              <a:rPr lang="de-DE" dirty="0"/>
              <a:t> </a:t>
            </a:r>
            <a:r>
              <a:rPr lang="de-DE" dirty="0" err="1"/>
              <a:t>laboris</a:t>
            </a:r>
            <a:r>
              <a:rPr lang="de-DE" dirty="0"/>
              <a:t> </a:t>
            </a:r>
            <a:r>
              <a:rPr lang="de-DE" dirty="0" err="1"/>
              <a:t>nisi</a:t>
            </a:r>
            <a:r>
              <a:rPr lang="de-DE" dirty="0"/>
              <a:t> </a:t>
            </a:r>
            <a:r>
              <a:rPr lang="de-DE" dirty="0" err="1"/>
              <a:t>ut</a:t>
            </a:r>
            <a:r>
              <a:rPr lang="de-DE" dirty="0"/>
              <a:t> </a:t>
            </a:r>
            <a:r>
              <a:rPr lang="de-DE" dirty="0" err="1"/>
              <a:t>aliquid</a:t>
            </a:r>
            <a:r>
              <a:rPr lang="de-DE" dirty="0"/>
              <a:t> ex </a:t>
            </a:r>
            <a:r>
              <a:rPr lang="de-DE" dirty="0" err="1"/>
              <a:t>ea</a:t>
            </a:r>
            <a:r>
              <a:rPr lang="de-DE" dirty="0"/>
              <a:t> </a:t>
            </a:r>
            <a:r>
              <a:rPr lang="de-DE" dirty="0" err="1"/>
              <a:t>commodi</a:t>
            </a:r>
            <a:r>
              <a:rPr lang="de-DE" dirty="0"/>
              <a:t> </a:t>
            </a:r>
            <a:r>
              <a:rPr lang="de-DE" dirty="0" err="1"/>
              <a:t>consequat</a:t>
            </a:r>
            <a:r>
              <a:rPr lang="de-DE" dirty="0"/>
              <a:t>. </a:t>
            </a:r>
            <a:r>
              <a:rPr lang="de-DE" dirty="0" err="1"/>
              <a:t>Quis</a:t>
            </a:r>
            <a:r>
              <a:rPr lang="de-DE" dirty="0"/>
              <a:t> </a:t>
            </a:r>
            <a:r>
              <a:rPr lang="de-DE" dirty="0" err="1"/>
              <a:t>aute</a:t>
            </a:r>
            <a:r>
              <a:rPr lang="de-DE" dirty="0"/>
              <a:t> </a:t>
            </a:r>
            <a:r>
              <a:rPr lang="de-DE" dirty="0" err="1"/>
              <a:t>iure</a:t>
            </a:r>
            <a:r>
              <a:rPr lang="de-DE" dirty="0"/>
              <a:t> </a:t>
            </a:r>
            <a:r>
              <a:rPr lang="de-DE" dirty="0" err="1"/>
              <a:t>reprehenderit</a:t>
            </a:r>
            <a:r>
              <a:rPr lang="de-DE" dirty="0"/>
              <a:t> in </a:t>
            </a:r>
            <a:r>
              <a:rPr lang="de-DE" dirty="0" err="1"/>
              <a:t>voluptate</a:t>
            </a:r>
            <a:r>
              <a:rPr lang="de-DE" dirty="0"/>
              <a:t> </a:t>
            </a:r>
            <a:r>
              <a:rPr lang="de-DE" dirty="0" err="1"/>
              <a:t>velit</a:t>
            </a:r>
            <a:r>
              <a:rPr lang="de-DE" dirty="0"/>
              <a:t> esse </a:t>
            </a:r>
            <a:r>
              <a:rPr lang="de-DE" dirty="0" err="1"/>
              <a:t>cillum</a:t>
            </a:r>
            <a:r>
              <a:rPr lang="de-DE" dirty="0"/>
              <a:t> </a:t>
            </a:r>
            <a:r>
              <a:rPr lang="de-DE" dirty="0" err="1"/>
              <a:t>dolore</a:t>
            </a:r>
            <a:r>
              <a:rPr lang="de-DE" dirty="0"/>
              <a:t> </a:t>
            </a:r>
            <a:r>
              <a:rPr lang="de-DE" dirty="0" err="1"/>
              <a:t>eu</a:t>
            </a:r>
            <a:r>
              <a:rPr lang="de-DE" dirty="0"/>
              <a:t> </a:t>
            </a:r>
            <a:r>
              <a:rPr lang="de-DE" dirty="0" err="1"/>
              <a:t>fugiat</a:t>
            </a:r>
            <a:r>
              <a:rPr lang="de-DE" dirty="0"/>
              <a:t> </a:t>
            </a:r>
            <a:r>
              <a:rPr lang="de-DE" dirty="0" err="1"/>
              <a:t>nulla</a:t>
            </a:r>
            <a:r>
              <a:rPr lang="de-DE" dirty="0"/>
              <a:t> </a:t>
            </a:r>
            <a:r>
              <a:rPr lang="de-DE" dirty="0" err="1"/>
              <a:t>pariatur</a:t>
            </a:r>
            <a:r>
              <a:rPr lang="de-DE" dirty="0"/>
              <a:t>. </a:t>
            </a:r>
            <a:r>
              <a:rPr lang="de-DE" dirty="0" err="1"/>
              <a:t>Excepteur</a:t>
            </a:r>
            <a:r>
              <a:rPr lang="de-DE" dirty="0"/>
              <a:t> </a:t>
            </a:r>
            <a:r>
              <a:rPr lang="de-DE" dirty="0" err="1"/>
              <a:t>sint</a:t>
            </a:r>
            <a:r>
              <a:rPr lang="de-DE" dirty="0"/>
              <a:t> </a:t>
            </a:r>
            <a:r>
              <a:rPr lang="de-DE" dirty="0" err="1"/>
              <a:t>obcaecat</a:t>
            </a:r>
            <a:r>
              <a:rPr lang="de-DE" dirty="0"/>
              <a:t> </a:t>
            </a:r>
            <a:r>
              <a:rPr lang="de-DE" dirty="0" err="1"/>
              <a:t>cupiditat</a:t>
            </a:r>
            <a:r>
              <a:rPr lang="de-DE" dirty="0"/>
              <a:t> non </a:t>
            </a:r>
            <a:r>
              <a:rPr lang="de-DE" dirty="0" err="1"/>
              <a:t>proident</a:t>
            </a:r>
            <a:r>
              <a:rPr lang="de-DE" dirty="0"/>
              <a:t>, </a:t>
            </a:r>
            <a:r>
              <a:rPr lang="de-DE" dirty="0" err="1"/>
              <a:t>sunt</a:t>
            </a:r>
            <a:r>
              <a:rPr lang="de-DE" dirty="0"/>
              <a:t> in culpa </a:t>
            </a:r>
            <a:r>
              <a:rPr lang="de-DE" dirty="0" err="1"/>
              <a:t>qui</a:t>
            </a:r>
            <a:r>
              <a:rPr lang="de-DE" dirty="0"/>
              <a:t> </a:t>
            </a:r>
            <a:r>
              <a:rPr lang="de-DE" dirty="0" err="1"/>
              <a:t>officia</a:t>
            </a:r>
            <a:r>
              <a:rPr lang="de-DE" dirty="0"/>
              <a:t> </a:t>
            </a:r>
            <a:r>
              <a:rPr lang="de-DE" dirty="0" err="1"/>
              <a:t>deserunt</a:t>
            </a:r>
            <a:r>
              <a:rPr lang="de-DE" dirty="0"/>
              <a:t> </a:t>
            </a:r>
            <a:r>
              <a:rPr lang="de-DE" dirty="0" err="1"/>
              <a:t>mollit</a:t>
            </a:r>
            <a:r>
              <a:rPr lang="de-DE" dirty="0"/>
              <a:t> </a:t>
            </a:r>
            <a:r>
              <a:rPr lang="de-DE" dirty="0" err="1"/>
              <a:t>anim</a:t>
            </a:r>
            <a:r>
              <a:rPr lang="de-DE" dirty="0"/>
              <a:t> </a:t>
            </a:r>
            <a:r>
              <a:rPr lang="de-DE" dirty="0" err="1"/>
              <a:t>id</a:t>
            </a:r>
            <a:r>
              <a:rPr lang="de-DE" dirty="0"/>
              <a:t> </a:t>
            </a:r>
            <a:r>
              <a:rPr lang="de-DE" dirty="0" err="1"/>
              <a:t>est</a:t>
            </a:r>
            <a:r>
              <a:rPr lang="de-DE" dirty="0"/>
              <a:t> </a:t>
            </a:r>
            <a:r>
              <a:rPr lang="de-DE" dirty="0" err="1"/>
              <a:t>laborum</a:t>
            </a:r>
            <a:r>
              <a:rPr lang="de-DE" dirty="0"/>
              <a:t>.</a:t>
            </a:r>
          </a:p>
        </p:txBody>
      </p:sp>
    </p:spTree>
    <p:extLst>
      <p:ext uri="{BB962C8B-B14F-4D97-AF65-F5344CB8AC3E}">
        <p14:creationId xmlns:p14="http://schemas.microsoft.com/office/powerpoint/2010/main" val="2598035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457200" y="1857524"/>
            <a:ext cx="8229600" cy="3917031"/>
          </a:xfrm>
          <a:prstGeom prst="rect">
            <a:avLst/>
          </a:prstGeom>
        </p:spPr>
        <p:txBody>
          <a:bodyPr/>
          <a:lstStyle>
            <a:lvl2pPr>
              <a:defRPr/>
            </a:lvl2pPr>
          </a:lstStyle>
          <a:p>
            <a:pPr lvl="1"/>
            <a:r>
              <a:rPr lang="de-DE" dirty="0"/>
              <a:t>Aufzählung</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822182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8" name="Bildplatzhalter 2"/>
          <p:cNvSpPr>
            <a:spLocks noGrp="1"/>
          </p:cNvSpPr>
          <p:nvPr>
            <p:ph type="pic" idx="1"/>
          </p:nvPr>
        </p:nvSpPr>
        <p:spPr>
          <a:xfrm>
            <a:off x="323528" y="1849140"/>
            <a:ext cx="4824536" cy="338437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6" name="Textplatzhalter 5"/>
          <p:cNvSpPr>
            <a:spLocks noGrp="1"/>
          </p:cNvSpPr>
          <p:nvPr>
            <p:ph type="body" sz="quarter" idx="10"/>
          </p:nvPr>
        </p:nvSpPr>
        <p:spPr>
          <a:xfrm>
            <a:off x="5436096" y="1849140"/>
            <a:ext cx="3096344" cy="3384376"/>
          </a:xfrm>
          <a:prstGeom prst="rect">
            <a:avLst/>
          </a:prstGeom>
        </p:spPr>
        <p:txBody>
          <a:bodyPr/>
          <a:lstStyle>
            <a:lvl1pPr>
              <a:buNone/>
              <a:defRPr/>
            </a:lvl1pPr>
          </a:lstStyle>
          <a:p>
            <a:pPr lvl="0"/>
            <a:r>
              <a:rPr lang="de-DE" dirty="0"/>
              <a:t>Text</a:t>
            </a:r>
          </a:p>
        </p:txBody>
      </p:sp>
    </p:spTree>
    <p:extLst>
      <p:ext uri="{BB962C8B-B14F-4D97-AF65-F5344CB8AC3E}">
        <p14:creationId xmlns:p14="http://schemas.microsoft.com/office/powerpoint/2010/main" val="2217875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8" name="Diagrammplatzhalter 7"/>
          <p:cNvSpPr>
            <a:spLocks noGrp="1"/>
          </p:cNvSpPr>
          <p:nvPr>
            <p:ph type="chart" sz="quarter" idx="10"/>
          </p:nvPr>
        </p:nvSpPr>
        <p:spPr>
          <a:xfrm>
            <a:off x="323528" y="1849140"/>
            <a:ext cx="4753272" cy="3744416"/>
          </a:xfrm>
          <a:prstGeom prst="rect">
            <a:avLst/>
          </a:prstGeom>
        </p:spPr>
        <p:txBody>
          <a:bodyPr/>
          <a:lstStyle/>
          <a:p>
            <a:endParaRPr lang="de-DE" dirty="0"/>
          </a:p>
        </p:txBody>
      </p:sp>
      <p:sp>
        <p:nvSpPr>
          <p:cNvPr id="12" name="Textplatzhalter 11"/>
          <p:cNvSpPr>
            <a:spLocks noGrp="1"/>
          </p:cNvSpPr>
          <p:nvPr>
            <p:ph type="body" sz="quarter" idx="12"/>
          </p:nvPr>
        </p:nvSpPr>
        <p:spPr>
          <a:xfrm>
            <a:off x="5292080" y="1849140"/>
            <a:ext cx="3528392" cy="374441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58891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Tabellenplatzhalter 2"/>
          <p:cNvSpPr>
            <a:spLocks noGrp="1"/>
          </p:cNvSpPr>
          <p:nvPr>
            <p:ph type="tbl" sz="quarter" idx="10"/>
          </p:nvPr>
        </p:nvSpPr>
        <p:spPr>
          <a:xfrm>
            <a:off x="611560" y="1857648"/>
            <a:ext cx="7920880" cy="3600400"/>
          </a:xfrm>
          <a:prstGeom prst="rect">
            <a:avLst/>
          </a:prstGeom>
        </p:spPr>
        <p:txBody>
          <a:bodyPr/>
          <a:lstStyle/>
          <a:p>
            <a:endParaRPr lang="de-DE"/>
          </a:p>
        </p:txBody>
      </p:sp>
    </p:spTree>
    <p:extLst>
      <p:ext uri="{BB962C8B-B14F-4D97-AF65-F5344CB8AC3E}">
        <p14:creationId xmlns:p14="http://schemas.microsoft.com/office/powerpoint/2010/main" val="25321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6" name="Titel 1"/>
          <p:cNvSpPr>
            <a:spLocks noGrp="1"/>
          </p:cNvSpPr>
          <p:nvPr>
            <p:ph type="title"/>
          </p:nvPr>
        </p:nvSpPr>
        <p:spPr>
          <a:xfrm>
            <a:off x="687926" y="1149410"/>
            <a:ext cx="7776000" cy="617928"/>
          </a:xfrm>
        </p:spPr>
        <p:txBody>
          <a:bodyPr/>
          <a:lstStyle>
            <a:lvl1pPr>
              <a:defRPr>
                <a:solidFill>
                  <a:schemeClr val="bg2">
                    <a:lumMod val="25000"/>
                  </a:schemeClr>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8" name="Inhaltsplatzhalter 2"/>
          <p:cNvSpPr>
            <a:spLocks noGrp="1"/>
          </p:cNvSpPr>
          <p:nvPr>
            <p:ph idx="1" hasCustomPrompt="1"/>
          </p:nvPr>
        </p:nvSpPr>
        <p:spPr>
          <a:xfrm>
            <a:off x="684000" y="1914258"/>
            <a:ext cx="7776000" cy="4288411"/>
          </a:xfrm>
        </p:spPr>
        <p:txBody>
          <a:bodyPr/>
          <a:lstStyle>
            <a:lvl1pPr marL="360000" marR="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sz="1800" baseline="0">
                <a:solidFill>
                  <a:schemeClr val="tx1"/>
                </a:solidFill>
              </a:defRPr>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solidFill>
                  <a:schemeClr val="tx1"/>
                </a:solidFill>
              </a:defRPr>
            </a:lvl2pPr>
            <a:lvl3pPr marL="1080000" marR="0" indent="-360000" algn="l" defTabSz="914400" rtl="0" eaLnBrk="1" fontAlgn="base" latinLnBrk="0" hangingPunct="1">
              <a:lnSpc>
                <a:spcPct val="100000"/>
              </a:lnSpc>
              <a:spcBef>
                <a:spcPts val="400"/>
              </a:spcBef>
              <a:spcAft>
                <a:spcPts val="800"/>
              </a:spcAft>
              <a:buClr>
                <a:srgbClr val="6E6452"/>
              </a:buClr>
              <a:buSzTx/>
              <a:buFont typeface="Wingdings" panose="05000000000000000000" pitchFamily="2" charset="2"/>
              <a:buChar char="§"/>
              <a:tabLst>
                <a:tab pos="2190750" algn="l"/>
              </a:tabLst>
              <a:defRPr sz="1800">
                <a:solidFill>
                  <a:schemeClr val="tx1"/>
                </a:solidFill>
              </a:defRPr>
            </a:lvl3pPr>
            <a:lvl4pPr marL="1440000" marR="0" indent="-360000" algn="l" defTabSz="914400" rtl="0" eaLnBrk="1" fontAlgn="base" latinLnBrk="0" hangingPunct="1">
              <a:lnSpc>
                <a:spcPct val="100000"/>
              </a:lnSpc>
              <a:spcBef>
                <a:spcPts val="400"/>
              </a:spcBef>
              <a:spcAft>
                <a:spcPts val="800"/>
              </a:spcAft>
              <a:buClr>
                <a:srgbClr val="D2CDC8">
                  <a:lumMod val="75000"/>
                </a:srgbClr>
              </a:buClr>
              <a:buSzTx/>
              <a:buFont typeface="Wingdings" panose="05000000000000000000" pitchFamily="2" charset="2"/>
              <a:buChar char="§"/>
              <a:tabLst>
                <a:tab pos="2190750" algn="l"/>
              </a:tabLst>
              <a:defRPr sz="1800" baseline="0">
                <a:solidFill>
                  <a:schemeClr val="tx1"/>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33583587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de-D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eaLnBrk="1" fontAlgn="auto" hangingPunct="1">
              <a:spcBef>
                <a:spcPts val="0"/>
              </a:spcBef>
              <a:spcAft>
                <a:spcPts val="0"/>
              </a:spcAft>
            </a:pPr>
            <a:fld id="{F045DABC-E2C3-4B2C-842A-CC07C89AB8CE}" type="datetime1">
              <a:rPr lang="de-DE" sz="1800" b="0" smtClean="0">
                <a:solidFill>
                  <a:prstClr val="black"/>
                </a:solidFill>
                <a:latin typeface="Calibri"/>
              </a:rPr>
              <a:pPr eaLnBrk="1" fontAlgn="auto" hangingPunct="1">
                <a:spcBef>
                  <a:spcPts val="0"/>
                </a:spcBef>
                <a:spcAft>
                  <a:spcPts val="0"/>
                </a:spcAft>
              </a:pPr>
              <a:t>24.05.2016</a:t>
            </a:fld>
            <a:endParaRPr lang="de-DE" sz="1800" b="0">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eaLnBrk="1" fontAlgn="auto" hangingPunct="1">
              <a:spcBef>
                <a:spcPts val="0"/>
              </a:spcBef>
              <a:spcAft>
                <a:spcPts val="0"/>
              </a:spcAft>
            </a:pPr>
            <a:endParaRPr lang="de-DE" sz="1800" b="0">
              <a:solidFill>
                <a:prstClr val="black"/>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eaLnBrk="1" fontAlgn="auto" hangingPunct="1">
              <a:spcBef>
                <a:spcPts val="0"/>
              </a:spcBef>
              <a:spcAft>
                <a:spcPts val="0"/>
              </a:spcAft>
            </a:pPr>
            <a:fld id="{95C11E00-1145-4DE8-8E4B-89131ED300B7}" type="slidenum">
              <a:rPr lang="de-DE" sz="1800" b="0" smtClean="0">
                <a:solidFill>
                  <a:prstClr val="black"/>
                </a:solidFill>
                <a:latin typeface="Calibri"/>
              </a:rPr>
              <a:pPr eaLnBrk="1" fontAlgn="auto" hangingPunct="1">
                <a:spcBef>
                  <a:spcPts val="0"/>
                </a:spcBef>
                <a:spcAft>
                  <a:spcPts val="0"/>
                </a:spcAft>
              </a:pPr>
              <a:t>‹#›</a:t>
            </a:fld>
            <a:endParaRPr lang="de-DE" sz="1800" b="0">
              <a:solidFill>
                <a:prstClr val="black"/>
              </a:solidFill>
              <a:latin typeface="Calibri"/>
            </a:endParaRPr>
          </a:p>
        </p:txBody>
      </p:sp>
    </p:spTree>
    <p:extLst>
      <p:ext uri="{BB962C8B-B14F-4D97-AF65-F5344CB8AC3E}">
        <p14:creationId xmlns:p14="http://schemas.microsoft.com/office/powerpoint/2010/main" val="251572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6" name="Bildplatzhalter 2"/>
          <p:cNvSpPr>
            <a:spLocks noGrp="1"/>
          </p:cNvSpPr>
          <p:nvPr>
            <p:ph type="pic" idx="12"/>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dirty="0"/>
              <a:t>Bild durch Klicken auf Symbol hinzufügen</a:t>
            </a:r>
          </a:p>
        </p:txBody>
      </p:sp>
      <p:sp>
        <p:nvSpPr>
          <p:cNvPr id="8" name="Inhaltsplatzhalter 2"/>
          <p:cNvSpPr>
            <a:spLocks noGrp="1"/>
          </p:cNvSpPr>
          <p:nvPr>
            <p:ph idx="1" hasCustomPrompt="1"/>
          </p:nvPr>
        </p:nvSpPr>
        <p:spPr>
          <a:xfrm>
            <a:off x="683999" y="1914258"/>
            <a:ext cx="5938991" cy="4288411"/>
          </a:xfrm>
        </p:spPr>
        <p:txBody>
          <a:bodyPr/>
          <a:lstStyle>
            <a:lvl1pPr marL="360000" marR="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sz="1800" baseline="0"/>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lvl2pPr>
            <a:lvl3pPr marL="1080000" marR="0" indent="-360000" algn="l" defTabSz="914400" rtl="0" eaLnBrk="1" fontAlgn="base" latinLnBrk="0" hangingPunct="1">
              <a:lnSpc>
                <a:spcPct val="100000"/>
              </a:lnSpc>
              <a:spcBef>
                <a:spcPts val="400"/>
              </a:spcBef>
              <a:spcAft>
                <a:spcPts val="800"/>
              </a:spcAft>
              <a:buClr>
                <a:srgbClr val="6E6452"/>
              </a:buClr>
              <a:buSzTx/>
              <a:buFont typeface="Wingdings" panose="05000000000000000000" pitchFamily="2" charset="2"/>
              <a:buChar char="§"/>
              <a:tabLst>
                <a:tab pos="2190750" algn="l"/>
              </a:tabLst>
              <a:defRPr sz="1800"/>
            </a:lvl3pPr>
            <a:lvl4pPr marL="1440000" marR="0" indent="-360000" algn="l" defTabSz="914400" rtl="0" eaLnBrk="1" fontAlgn="base" latinLnBrk="0" hangingPunct="1">
              <a:lnSpc>
                <a:spcPct val="100000"/>
              </a:lnSpc>
              <a:spcBef>
                <a:spcPts val="400"/>
              </a:spcBef>
              <a:spcAft>
                <a:spcPts val="800"/>
              </a:spcAft>
              <a:buClr>
                <a:srgbClr val="D2CDC8">
                  <a:lumMod val="75000"/>
                </a:srgbClr>
              </a:buClr>
              <a:buSzTx/>
              <a:buFont typeface="Wingdings" panose="05000000000000000000" pitchFamily="2" charset="2"/>
              <a:buChar char="§"/>
              <a:tabLst>
                <a:tab pos="2190750" algn="l"/>
              </a:tabLst>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
        <p:nvSpPr>
          <p:cNvPr id="9" name="Titel 1"/>
          <p:cNvSpPr>
            <a:spLocks noGrp="1"/>
          </p:cNvSpPr>
          <p:nvPr>
            <p:ph type="title"/>
          </p:nvPr>
        </p:nvSpPr>
        <p:spPr>
          <a:xfrm>
            <a:off x="687926" y="1149410"/>
            <a:ext cx="7776000" cy="617928"/>
          </a:xfrm>
        </p:spPr>
        <p:txBody>
          <a:body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9" name="Inhaltsplatzhalter 2"/>
          <p:cNvSpPr>
            <a:spLocks noGrp="1"/>
          </p:cNvSpPr>
          <p:nvPr>
            <p:ph idx="1" hasCustomPrompt="1"/>
          </p:nvPr>
        </p:nvSpPr>
        <p:spPr>
          <a:xfrm>
            <a:off x="684000" y="1914258"/>
            <a:ext cx="3759813" cy="4288411"/>
          </a:xfrm>
        </p:spPr>
        <p:txBody>
          <a:bodyPr/>
          <a:lstStyle>
            <a:lvl1pPr marL="360000" marR="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sz="1800" baseline="0"/>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lvl2pPr>
            <a:lvl3pPr marL="1080000" marR="0" indent="-360000" algn="l" defTabSz="914400" rtl="0" eaLnBrk="1" fontAlgn="base" latinLnBrk="0" hangingPunct="1">
              <a:lnSpc>
                <a:spcPct val="100000"/>
              </a:lnSpc>
              <a:spcBef>
                <a:spcPts val="400"/>
              </a:spcBef>
              <a:spcAft>
                <a:spcPts val="800"/>
              </a:spcAft>
              <a:buClr>
                <a:srgbClr val="6E6452"/>
              </a:buClr>
              <a:buSzTx/>
              <a:buFont typeface="Wingdings" panose="05000000000000000000" pitchFamily="2" charset="2"/>
              <a:buChar char="§"/>
              <a:tabLst>
                <a:tab pos="2190750" algn="l"/>
              </a:tabLst>
              <a:defRPr sz="1800"/>
            </a:lvl3pPr>
            <a:lvl4pPr marL="1440000" marR="0" indent="-360000" algn="l" defTabSz="914400" rtl="0" eaLnBrk="1" fontAlgn="base" latinLnBrk="0" hangingPunct="1">
              <a:lnSpc>
                <a:spcPct val="100000"/>
              </a:lnSpc>
              <a:spcBef>
                <a:spcPts val="400"/>
              </a:spcBef>
              <a:spcAft>
                <a:spcPts val="800"/>
              </a:spcAft>
              <a:buClr>
                <a:srgbClr val="D2CDC8">
                  <a:lumMod val="75000"/>
                </a:srgbClr>
              </a:buClr>
              <a:buSzTx/>
              <a:buFont typeface="Wingdings" panose="05000000000000000000" pitchFamily="2" charset="2"/>
              <a:buChar char="§"/>
              <a:tabLst>
                <a:tab pos="2190750" algn="l"/>
              </a:tabLst>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
        <p:nvSpPr>
          <p:cNvPr id="10" name="Titel 1"/>
          <p:cNvSpPr>
            <a:spLocks noGrp="1"/>
          </p:cNvSpPr>
          <p:nvPr>
            <p:ph type="title"/>
          </p:nvPr>
        </p:nvSpPr>
        <p:spPr>
          <a:xfrm>
            <a:off x="687926" y="1149410"/>
            <a:ext cx="7776000" cy="617928"/>
          </a:xfrm>
        </p:spPr>
        <p:txBody>
          <a:bodyPr/>
          <a:lstStyle/>
          <a:p>
            <a:r>
              <a:rPr lang="de-DE" noProof="0" dirty="0"/>
              <a:t>Titelmasterformat durch Klicken bearbeiten</a:t>
            </a:r>
          </a:p>
        </p:txBody>
      </p:sp>
      <p:sp>
        <p:nvSpPr>
          <p:cNvPr id="11" name="Inhaltsplatzhalter 2"/>
          <p:cNvSpPr>
            <a:spLocks noGrp="1"/>
          </p:cNvSpPr>
          <p:nvPr>
            <p:ph idx="12" hasCustomPrompt="1"/>
          </p:nvPr>
        </p:nvSpPr>
        <p:spPr>
          <a:xfrm>
            <a:off x="4690646" y="1912830"/>
            <a:ext cx="3759813" cy="4288411"/>
          </a:xfrm>
        </p:spPr>
        <p:txBody>
          <a:bodyPr/>
          <a:lstStyle>
            <a:lvl1pPr marL="360000" marR="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sz="1800" baseline="0"/>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lvl2pPr>
            <a:lvl3pPr marL="1080000" marR="0" indent="-360000" algn="l" defTabSz="914400" rtl="0" eaLnBrk="1" fontAlgn="base" latinLnBrk="0" hangingPunct="1">
              <a:lnSpc>
                <a:spcPct val="100000"/>
              </a:lnSpc>
              <a:spcBef>
                <a:spcPts val="400"/>
              </a:spcBef>
              <a:spcAft>
                <a:spcPts val="800"/>
              </a:spcAft>
              <a:buClr>
                <a:srgbClr val="6E6452"/>
              </a:buClr>
              <a:buSzTx/>
              <a:buFont typeface="Wingdings" panose="05000000000000000000" pitchFamily="2" charset="2"/>
              <a:buChar char="§"/>
              <a:tabLst>
                <a:tab pos="2190750" algn="l"/>
              </a:tabLst>
              <a:defRPr sz="1800"/>
            </a:lvl3pPr>
            <a:lvl4pPr marL="1440000" marR="0" indent="-360000" algn="l" defTabSz="914400" rtl="0" eaLnBrk="1" fontAlgn="base" latinLnBrk="0" hangingPunct="1">
              <a:lnSpc>
                <a:spcPct val="100000"/>
              </a:lnSpc>
              <a:spcBef>
                <a:spcPts val="400"/>
              </a:spcBef>
              <a:spcAft>
                <a:spcPts val="800"/>
              </a:spcAft>
              <a:buClr>
                <a:srgbClr val="D2CDC8">
                  <a:lumMod val="75000"/>
                </a:srgbClr>
              </a:buClr>
              <a:buSzTx/>
              <a:buFont typeface="Wingdings" panose="05000000000000000000" pitchFamily="2" charset="2"/>
              <a:buChar char="§"/>
              <a:tabLst>
                <a:tab pos="2190750" algn="l"/>
              </a:tabLst>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42417953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a:t>Titelmasterformat durch Klicken bearbeiten</a:t>
            </a:r>
          </a:p>
        </p:txBody>
      </p:sp>
      <p:sp>
        <p:nvSpPr>
          <p:cNvPr id="4" name="Datumsplatzhalter 3"/>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de-DE" noProof="0"/>
              <a:t>Erste Ebene</a:t>
            </a:r>
          </a:p>
          <a:p>
            <a:pPr lvl="1"/>
            <a:r>
              <a:rPr lang="de-DE" noProof="0"/>
              <a:t>Zweite Ebene</a:t>
            </a:r>
          </a:p>
          <a:p>
            <a:pPr lvl="2"/>
            <a:r>
              <a:rPr lang="de-DE" noProof="0"/>
              <a:t>Dritte Ebene</a:t>
            </a:r>
          </a:p>
        </p:txBody>
      </p:sp>
    </p:spTree>
    <p:extLst>
      <p:ext uri="{BB962C8B-B14F-4D97-AF65-F5344CB8AC3E}">
        <p14:creationId xmlns:p14="http://schemas.microsoft.com/office/powerpoint/2010/main" val="99345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smtClean="0"/>
              <a:pPr/>
              <a:t>24.05.2016</a:t>
            </a:fld>
            <a:endParaRPr lang="de-DE" dirty="0"/>
          </a:p>
        </p:txBody>
      </p:sp>
      <p:sp>
        <p:nvSpPr>
          <p:cNvPr id="9" name="Titel 9"/>
          <p:cNvSpPr txBox="1">
            <a:spLocks/>
          </p:cNvSpPr>
          <p:nvPr userDrawn="1"/>
        </p:nvSpPr>
        <p:spPr bwMode="auto">
          <a:xfrm>
            <a:off x="1040400" y="1993726"/>
            <a:ext cx="703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3600" b="0" i="0" u="none" strike="noStrike" kern="0" cap="none" spc="0" normalizeH="0" baseline="0" noProof="0" dirty="0">
              <a:ln>
                <a:noFill/>
              </a:ln>
              <a:solidFill>
                <a:srgbClr val="6E6452"/>
              </a:solidFill>
              <a:effectLst/>
              <a:uLnTx/>
              <a:uFillTx/>
              <a:latin typeface="Arial"/>
              <a:ea typeface="+mj-ea"/>
              <a:cs typeface="+mj-cs"/>
            </a:endParaRPr>
          </a:p>
        </p:txBody>
      </p:sp>
      <p:sp>
        <p:nvSpPr>
          <p:cNvPr id="10" name="Untertitel 10"/>
          <p:cNvSpPr>
            <a:spLocks noGrp="1"/>
          </p:cNvSpPr>
          <p:nvPr>
            <p:ph type="subTitle" sz="quarter" idx="1" hasCustomPrompt="1"/>
          </p:nvPr>
        </p:nvSpPr>
        <p:spPr>
          <a:xfrm>
            <a:off x="1152525" y="4561854"/>
            <a:ext cx="7034400" cy="1070850"/>
          </a:xfrm>
          <a:prstGeom prst="rect">
            <a:avLst/>
          </a:prstGeom>
        </p:spPr>
        <p:txBody>
          <a:bodyPr/>
          <a:lstStyle>
            <a:lvl1pPr marL="0" indent="0" algn="ctr">
              <a:buNone/>
              <a:defRPr sz="2800" baseline="0">
                <a:sym typeface="Wingdings" panose="05000000000000000000" pitchFamily="2" charset="2"/>
              </a:defRPr>
            </a:lvl1pPr>
          </a:lstStyle>
          <a:p>
            <a:r>
              <a:rPr lang="de-DE" dirty="0"/>
              <a:t>Untertitel</a:t>
            </a:r>
          </a:p>
        </p:txBody>
      </p:sp>
      <p:sp>
        <p:nvSpPr>
          <p:cNvPr id="11" name="Titel 9"/>
          <p:cNvSpPr>
            <a:spLocks noGrp="1"/>
          </p:cNvSpPr>
          <p:nvPr>
            <p:ph type="ctrTitle" sz="quarter"/>
          </p:nvPr>
        </p:nvSpPr>
        <p:spPr>
          <a:xfrm>
            <a:off x="1082422" y="3252688"/>
            <a:ext cx="7034400" cy="1039091"/>
          </a:xfrm>
          <a:prstGeom prst="rect">
            <a:avLst/>
          </a:prstGeom>
        </p:spPr>
        <p:txBody>
          <a:bodyPr/>
          <a:lstStyle>
            <a:lvl1pPr algn="ctr">
              <a:defRPr lang="de-DE" sz="3600" b="1" dirty="0">
                <a:solidFill>
                  <a:srgbClr val="6E6452"/>
                </a:solidFill>
                <a:latin typeface="+mj-lt"/>
                <a:ea typeface="+mj-ea"/>
                <a:cs typeface="+mj-cs"/>
              </a:defRPr>
            </a:lvl1pPr>
          </a:lstStyle>
          <a:p>
            <a:r>
              <a:rPr lang="de-DE" dirty="0"/>
              <a:t>Titel</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08591" y="1080306"/>
            <a:ext cx="6850065" cy="1568149"/>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4"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7018" r="1864"/>
          <a:stretch/>
        </p:blipFill>
        <p:spPr bwMode="auto">
          <a:xfrm>
            <a:off x="2208591" y="409119"/>
            <a:ext cx="6935409"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Grafik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4241" y="690958"/>
            <a:ext cx="1949360" cy="1364758"/>
          </a:xfrm>
          <a:prstGeom prst="rect">
            <a:avLst/>
          </a:prstGeom>
        </p:spPr>
      </p:pic>
    </p:spTree>
    <p:extLst>
      <p:ext uri="{BB962C8B-B14F-4D97-AF65-F5344CB8AC3E}">
        <p14:creationId xmlns:p14="http://schemas.microsoft.com/office/powerpoint/2010/main" val="12464289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smtClean="0"/>
              <a:pPr/>
              <a:t>24.05.2016</a:t>
            </a:fld>
            <a:endParaRPr lang="de-DE" dirty="0"/>
          </a:p>
        </p:txBody>
      </p:sp>
      <p:sp>
        <p:nvSpPr>
          <p:cNvPr id="8" name="Titel 1"/>
          <p:cNvSpPr>
            <a:spLocks noGrp="1"/>
          </p:cNvSpPr>
          <p:nvPr>
            <p:ph type="title"/>
          </p:nvPr>
        </p:nvSpPr>
        <p:spPr>
          <a:xfrm>
            <a:off x="2525809" y="1751258"/>
            <a:ext cx="5679407" cy="875087"/>
          </a:xfrm>
          <a:prstGeom prst="rect">
            <a:avLst/>
          </a:prstGeom>
        </p:spPr>
        <p:txBody>
          <a:bodyPr/>
          <a:lstStyle>
            <a:lvl1pPr>
              <a:defRPr sz="2800" b="1">
                <a:solidFill>
                  <a:srgbClr val="363636"/>
                </a:solidFill>
              </a:defRPr>
            </a:lvl1pPr>
          </a:lstStyle>
          <a:p>
            <a:r>
              <a:rPr lang="de-DE" dirty="0" err="1"/>
              <a:t>Thank</a:t>
            </a:r>
            <a:r>
              <a:rPr lang="de-DE" dirty="0"/>
              <a:t> </a:t>
            </a:r>
            <a:r>
              <a:rPr lang="de-DE" dirty="0" err="1"/>
              <a:t>you</a:t>
            </a:r>
            <a:r>
              <a:rPr lang="de-DE" dirty="0"/>
              <a:t> </a:t>
            </a:r>
            <a:r>
              <a:rPr lang="de-DE" dirty="0" err="1"/>
              <a:t>for</a:t>
            </a:r>
            <a:r>
              <a:rPr lang="de-DE" dirty="0"/>
              <a:t> </a:t>
            </a:r>
            <a:r>
              <a:rPr lang="de-DE" dirty="0" err="1"/>
              <a:t>your</a:t>
            </a:r>
            <a:r>
              <a:rPr lang="de-DE" dirty="0"/>
              <a:t> </a:t>
            </a:r>
            <a:r>
              <a:rPr lang="de-DE" dirty="0" err="1"/>
              <a:t>attention</a:t>
            </a:r>
            <a:r>
              <a:rPr lang="de-DE" dirty="0"/>
              <a:t>!</a:t>
            </a:r>
          </a:p>
        </p:txBody>
      </p:sp>
      <p:sp>
        <p:nvSpPr>
          <p:cNvPr id="10" name="Inhaltsplatzhalter 2"/>
          <p:cNvSpPr>
            <a:spLocks noGrp="1"/>
          </p:cNvSpPr>
          <p:nvPr>
            <p:ph idx="1"/>
          </p:nvPr>
        </p:nvSpPr>
        <p:spPr>
          <a:xfrm>
            <a:off x="457200" y="4352545"/>
            <a:ext cx="4146185" cy="1965533"/>
          </a:xfrm>
          <a:prstGeom prst="rect">
            <a:avLst/>
          </a:prstGeom>
        </p:spPr>
        <p:txBody>
          <a:bodyPr/>
          <a:lstStyle>
            <a:lvl1pPr marL="360000" indent="-360000" algn="l" rtl="0" eaLnBrk="1" fontAlgn="base" hangingPunct="1">
              <a:spcBef>
                <a:spcPts val="0"/>
              </a:spcBef>
              <a:spcAft>
                <a:spcPts val="800"/>
              </a:spcAft>
              <a:buClr>
                <a:srgbClr val="C80F0F"/>
              </a:buClr>
              <a:buFont typeface="Arial" pitchFamily="34" charset="0"/>
              <a:buNone/>
              <a:tabLst>
                <a:tab pos="2190750" algn="l"/>
              </a:tabLst>
              <a:defRPr lang="de-DE" sz="1800" b="1" dirty="0">
                <a:solidFill>
                  <a:srgbClr val="363636"/>
                </a:solidFill>
                <a:latin typeface="Arial" pitchFamily="34" charset="0"/>
                <a:ea typeface="+mn-ea"/>
                <a:cs typeface="Arial" pitchFamily="34" charset="0"/>
              </a:defRPr>
            </a:lvl1pPr>
          </a:lstStyle>
          <a:p>
            <a:pPr>
              <a:spcBef>
                <a:spcPts val="0"/>
              </a:spcBef>
              <a:buNone/>
            </a:pPr>
            <a:r>
              <a:rPr lang="de-DE" b="1" dirty="0">
                <a:latin typeface="Arial" pitchFamily="34" charset="0"/>
                <a:cs typeface="Arial" pitchFamily="34" charset="0"/>
              </a:rPr>
              <a:t>ELD </a:t>
            </a:r>
            <a:r>
              <a:rPr lang="de-DE" b="1" dirty="0" err="1">
                <a:latin typeface="Arial" pitchFamily="34" charset="0"/>
                <a:cs typeface="Arial" pitchFamily="34" charset="0"/>
              </a:rPr>
              <a:t>Secretariat</a:t>
            </a:r>
            <a:endParaRPr lang="de-DE" b="1" dirty="0">
              <a:latin typeface="Arial" pitchFamily="34" charset="0"/>
              <a:cs typeface="Arial" pitchFamily="34" charset="0"/>
            </a:endParaRPr>
          </a:p>
          <a:p>
            <a:pPr>
              <a:spcBef>
                <a:spcPts val="0"/>
              </a:spcBef>
              <a:buNone/>
            </a:pPr>
            <a:r>
              <a:rPr lang="de-DE" b="1" dirty="0">
                <a:latin typeface="Arial" pitchFamily="34" charset="0"/>
                <a:cs typeface="Arial" pitchFamily="34" charset="0"/>
              </a:rPr>
              <a:t>Mark Schauer</a:t>
            </a:r>
          </a:p>
          <a:p>
            <a:pPr>
              <a:spcBef>
                <a:spcPts val="0"/>
              </a:spcBef>
              <a:buNone/>
            </a:pPr>
            <a:r>
              <a:rPr lang="de-DE" b="1" dirty="0">
                <a:latin typeface="Arial" pitchFamily="34" charset="0"/>
                <a:cs typeface="Arial" pitchFamily="34" charset="0"/>
              </a:rPr>
              <a:t>E-Mail: </a:t>
            </a:r>
            <a:r>
              <a:rPr lang="de-DE" b="1" dirty="0">
                <a:latin typeface="Arial" pitchFamily="34" charset="0"/>
                <a:cs typeface="Arial" pitchFamily="34" charset="0"/>
                <a:hlinkClick r:id="rId2"/>
              </a:rPr>
              <a:t>Mark.Schauer@giz.de</a:t>
            </a:r>
            <a:endParaRPr lang="de-DE" b="1" dirty="0">
              <a:latin typeface="Arial" pitchFamily="34" charset="0"/>
              <a:cs typeface="Arial" pitchFamily="34" charset="0"/>
            </a:endParaRPr>
          </a:p>
          <a:p>
            <a:pPr>
              <a:spcBef>
                <a:spcPts val="0"/>
              </a:spcBef>
              <a:buNone/>
            </a:pPr>
            <a:r>
              <a:rPr lang="de-DE" b="1" dirty="0">
                <a:latin typeface="Arial" pitchFamily="34" charset="0"/>
                <a:cs typeface="Arial" pitchFamily="34" charset="0"/>
              </a:rPr>
              <a:t>www.eld-initiative.org</a:t>
            </a:r>
          </a:p>
          <a:p>
            <a:pPr>
              <a:spcBef>
                <a:spcPts val="0"/>
              </a:spcBef>
              <a:buNone/>
            </a:pPr>
            <a:r>
              <a:rPr lang="de-DE" b="1" dirty="0">
                <a:latin typeface="Arial" pitchFamily="34" charset="0"/>
                <a:cs typeface="Arial" pitchFamily="34" charset="0"/>
              </a:rPr>
              <a:t>T + 49 228 24934-400</a:t>
            </a:r>
          </a:p>
          <a:p>
            <a:pPr marL="0" indent="0">
              <a:buNone/>
            </a:pPr>
            <a:endParaRPr lang="de-DE" dirty="0"/>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3006" y="2816357"/>
            <a:ext cx="6229073" cy="1536188"/>
          </a:xfrm>
          <a:prstGeom prst="rect">
            <a:avLst/>
          </a:prstGeom>
          <a:ln>
            <a:noFill/>
          </a:ln>
          <a:effectLst>
            <a:softEdge rad="112500"/>
          </a:effectLst>
        </p:spPr>
      </p:pic>
      <p:pic>
        <p:nvPicPr>
          <p:cNvPr id="1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377915" y="726514"/>
            <a:ext cx="6818676" cy="580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Grafik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1792" y="843242"/>
            <a:ext cx="1645321" cy="1151898"/>
          </a:xfrm>
          <a:prstGeom prst="rect">
            <a:avLst/>
          </a:prstGeom>
        </p:spPr>
      </p:pic>
    </p:spTree>
    <p:extLst>
      <p:ext uri="{BB962C8B-B14F-4D97-AF65-F5344CB8AC3E}">
        <p14:creationId xmlns:p14="http://schemas.microsoft.com/office/powerpoint/2010/main" val="3434531117"/>
      </p:ext>
    </p:extLst>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Subhead, Bulletpoints">
    <p:spTree>
      <p:nvGrpSpPr>
        <p:cNvPr id="1" name=""/>
        <p:cNvGrpSpPr/>
        <p:nvPr/>
      </p:nvGrpSpPr>
      <p:grpSpPr>
        <a:xfrm>
          <a:off x="0" y="0"/>
          <a:ext cx="0" cy="0"/>
          <a:chOff x="0" y="0"/>
          <a:chExt cx="0" cy="0"/>
        </a:xfrm>
      </p:grpSpPr>
      <p:sp>
        <p:nvSpPr>
          <p:cNvPr id="4" name="Datumsplatzhalter 3"/>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6" name="Titel 1"/>
          <p:cNvSpPr>
            <a:spLocks noGrp="1"/>
          </p:cNvSpPr>
          <p:nvPr>
            <p:ph type="title"/>
          </p:nvPr>
        </p:nvSpPr>
        <p:spPr>
          <a:xfrm>
            <a:off x="687926" y="1149410"/>
            <a:ext cx="7776000" cy="617928"/>
          </a:xfrm>
          <a:prstGeom prst="rect">
            <a:avLst/>
          </a:prstGeom>
        </p:spPr>
        <p:txBody>
          <a:bodyPr/>
          <a:lstStyle>
            <a:lvl1pPr>
              <a:defRPr>
                <a:solidFill>
                  <a:schemeClr val="bg2">
                    <a:lumMod val="25000"/>
                  </a:schemeClr>
                </a:solidFill>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8" name="Inhaltsplatzhalter 2"/>
          <p:cNvSpPr>
            <a:spLocks noGrp="1"/>
          </p:cNvSpPr>
          <p:nvPr>
            <p:ph idx="1" hasCustomPrompt="1"/>
          </p:nvPr>
        </p:nvSpPr>
        <p:spPr>
          <a:xfrm>
            <a:off x="684000" y="1914258"/>
            <a:ext cx="7776000" cy="4288411"/>
          </a:xfrm>
          <a:prstGeom prst="rect">
            <a:avLst/>
          </a:prstGeom>
        </p:spPr>
        <p:txBody>
          <a:bodyPr/>
          <a:lstStyle>
            <a:lvl1pPr marL="360000" marR="0" indent="-360000" algn="l" defTabSz="914400" rtl="0" eaLnBrk="1" fontAlgn="base" latinLnBrk="0" hangingPunct="1">
              <a:lnSpc>
                <a:spcPct val="100000"/>
              </a:lnSpc>
              <a:spcBef>
                <a:spcPts val="400"/>
              </a:spcBef>
              <a:spcAft>
                <a:spcPts val="800"/>
              </a:spcAft>
              <a:buClr>
                <a:srgbClr val="008F2E"/>
              </a:buClr>
              <a:buSzTx/>
              <a:buFont typeface="Wingdings" panose="05000000000000000000" pitchFamily="2" charset="2"/>
              <a:buChar char="§"/>
              <a:tabLst>
                <a:tab pos="2190750" algn="l"/>
              </a:tabLst>
              <a:defRPr sz="1800" baseline="0">
                <a:solidFill>
                  <a:schemeClr val="tx1"/>
                </a:solidFill>
              </a:defRPr>
            </a:lvl1pPr>
            <a:lvl2pPr marL="720000" marR="0" indent="-360000" algn="l" defTabSz="914400" rtl="0" eaLnBrk="1" fontAlgn="base" latinLnBrk="0" hangingPunct="1">
              <a:lnSpc>
                <a:spcPct val="100000"/>
              </a:lnSpc>
              <a:spcBef>
                <a:spcPts val="400"/>
              </a:spcBef>
              <a:spcAft>
                <a:spcPts val="800"/>
              </a:spcAft>
              <a:buClr>
                <a:srgbClr val="9CBE45"/>
              </a:buClr>
              <a:buSzTx/>
              <a:buFont typeface="Wingdings" panose="05000000000000000000" pitchFamily="2" charset="2"/>
              <a:buChar char="§"/>
              <a:tabLst>
                <a:tab pos="2190750" algn="l"/>
              </a:tabLst>
              <a:defRPr sz="1800">
                <a:solidFill>
                  <a:schemeClr val="tx1"/>
                </a:solidFill>
              </a:defRPr>
            </a:lvl2pPr>
            <a:lvl3pPr marL="1080000" marR="0" indent="-360000" algn="l" defTabSz="914400" rtl="0" eaLnBrk="1" fontAlgn="base" latinLnBrk="0" hangingPunct="1">
              <a:lnSpc>
                <a:spcPct val="100000"/>
              </a:lnSpc>
              <a:spcBef>
                <a:spcPts val="400"/>
              </a:spcBef>
              <a:spcAft>
                <a:spcPts val="800"/>
              </a:spcAft>
              <a:buClr>
                <a:srgbClr val="6E6452"/>
              </a:buClr>
              <a:buSzTx/>
              <a:buFont typeface="Wingdings" panose="05000000000000000000" pitchFamily="2" charset="2"/>
              <a:buChar char="§"/>
              <a:tabLst>
                <a:tab pos="2190750" algn="l"/>
              </a:tabLst>
              <a:defRPr sz="1800">
                <a:solidFill>
                  <a:schemeClr val="tx1"/>
                </a:solidFill>
              </a:defRPr>
            </a:lvl3pPr>
            <a:lvl4pPr marL="1440000" marR="0" indent="-360000" algn="l" defTabSz="914400" rtl="0" eaLnBrk="1" fontAlgn="base" latinLnBrk="0" hangingPunct="1">
              <a:lnSpc>
                <a:spcPct val="100000"/>
              </a:lnSpc>
              <a:spcBef>
                <a:spcPts val="400"/>
              </a:spcBef>
              <a:spcAft>
                <a:spcPts val="800"/>
              </a:spcAft>
              <a:buClr>
                <a:srgbClr val="D2CDC8">
                  <a:lumMod val="75000"/>
                </a:srgbClr>
              </a:buClr>
              <a:buSzTx/>
              <a:buFont typeface="Wingdings" panose="05000000000000000000" pitchFamily="2" charset="2"/>
              <a:buChar char="§"/>
              <a:tabLst>
                <a:tab pos="2190750" algn="l"/>
              </a:tabLst>
              <a:defRPr sz="1800" baseline="0">
                <a:solidFill>
                  <a:schemeClr val="tx1"/>
                </a:solidFill>
              </a:defRPr>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Tree>
    <p:extLst>
      <p:ext uri="{BB962C8B-B14F-4D97-AF65-F5344CB8AC3E}">
        <p14:creationId xmlns:p14="http://schemas.microsoft.com/office/powerpoint/2010/main" val="1564153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844824"/>
            <a:ext cx="8229600" cy="3888432"/>
          </a:xfrm>
          <a:prstGeom prst="rect">
            <a:avLst/>
          </a:prstGeom>
        </p:spPr>
        <p:txBody>
          <a:bodyPr/>
          <a:lstStyle>
            <a:lvl1pPr>
              <a:defRPr sz="2400"/>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consectetur</a:t>
            </a:r>
            <a:r>
              <a:rPr lang="de-DE" dirty="0"/>
              <a:t> </a:t>
            </a:r>
            <a:r>
              <a:rPr lang="de-DE" dirty="0" err="1"/>
              <a:t>adipisici</a:t>
            </a:r>
            <a:r>
              <a:rPr lang="de-DE" dirty="0"/>
              <a:t> </a:t>
            </a:r>
            <a:r>
              <a:rPr lang="de-DE" dirty="0" err="1"/>
              <a:t>elit</a:t>
            </a:r>
            <a:r>
              <a:rPr lang="de-DE" dirty="0"/>
              <a:t>, </a:t>
            </a:r>
            <a:r>
              <a:rPr lang="de-DE" dirty="0" err="1"/>
              <a:t>sed</a:t>
            </a:r>
            <a:r>
              <a:rPr lang="de-DE" dirty="0"/>
              <a:t> </a:t>
            </a:r>
            <a:r>
              <a:rPr lang="de-DE" dirty="0" err="1"/>
              <a:t>eiusmod</a:t>
            </a:r>
            <a:r>
              <a:rPr lang="de-DE" dirty="0"/>
              <a:t> </a:t>
            </a:r>
            <a:r>
              <a:rPr lang="de-DE" dirty="0" err="1"/>
              <a:t>tempor</a:t>
            </a:r>
            <a:r>
              <a:rPr lang="de-DE" dirty="0"/>
              <a:t> </a:t>
            </a:r>
            <a:r>
              <a:rPr lang="de-DE" dirty="0" err="1"/>
              <a:t>incidunt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aliqua</a:t>
            </a:r>
            <a:r>
              <a:rPr lang="de-DE" dirty="0"/>
              <a:t>. </a:t>
            </a:r>
            <a:r>
              <a:rPr lang="de-DE" dirty="0" err="1"/>
              <a:t>Ut</a:t>
            </a:r>
            <a:r>
              <a:rPr lang="de-DE" dirty="0"/>
              <a:t> </a:t>
            </a:r>
            <a:r>
              <a:rPr lang="de-DE" dirty="0" err="1"/>
              <a:t>enim</a:t>
            </a:r>
            <a:r>
              <a:rPr lang="de-DE" dirty="0"/>
              <a:t> ad minim </a:t>
            </a:r>
            <a:r>
              <a:rPr lang="de-DE" dirty="0" err="1"/>
              <a:t>veniam</a:t>
            </a:r>
            <a:r>
              <a:rPr lang="de-DE" dirty="0"/>
              <a:t>, </a:t>
            </a:r>
            <a:r>
              <a:rPr lang="de-DE" dirty="0" err="1"/>
              <a:t>quis</a:t>
            </a:r>
            <a:r>
              <a:rPr lang="de-DE" dirty="0"/>
              <a:t> </a:t>
            </a:r>
            <a:r>
              <a:rPr lang="de-DE" dirty="0" err="1"/>
              <a:t>nostrud</a:t>
            </a:r>
            <a:r>
              <a:rPr lang="de-DE" dirty="0"/>
              <a:t> </a:t>
            </a:r>
            <a:r>
              <a:rPr lang="de-DE" dirty="0" err="1"/>
              <a:t>exercitation</a:t>
            </a:r>
            <a:r>
              <a:rPr lang="de-DE" dirty="0"/>
              <a:t> </a:t>
            </a:r>
            <a:r>
              <a:rPr lang="de-DE" dirty="0" err="1"/>
              <a:t>ullamco</a:t>
            </a:r>
            <a:r>
              <a:rPr lang="de-DE" dirty="0"/>
              <a:t> </a:t>
            </a:r>
            <a:r>
              <a:rPr lang="de-DE" dirty="0" err="1"/>
              <a:t>laboris</a:t>
            </a:r>
            <a:r>
              <a:rPr lang="de-DE" dirty="0"/>
              <a:t> </a:t>
            </a:r>
            <a:r>
              <a:rPr lang="de-DE" dirty="0" err="1"/>
              <a:t>nisi</a:t>
            </a:r>
            <a:r>
              <a:rPr lang="de-DE" dirty="0"/>
              <a:t> </a:t>
            </a:r>
            <a:r>
              <a:rPr lang="de-DE" dirty="0" err="1"/>
              <a:t>ut</a:t>
            </a:r>
            <a:r>
              <a:rPr lang="de-DE" dirty="0"/>
              <a:t> </a:t>
            </a:r>
            <a:r>
              <a:rPr lang="de-DE" dirty="0" err="1"/>
              <a:t>aliquid</a:t>
            </a:r>
            <a:r>
              <a:rPr lang="de-DE" dirty="0"/>
              <a:t> ex </a:t>
            </a:r>
            <a:r>
              <a:rPr lang="de-DE" dirty="0" err="1"/>
              <a:t>ea</a:t>
            </a:r>
            <a:r>
              <a:rPr lang="de-DE" dirty="0"/>
              <a:t> </a:t>
            </a:r>
            <a:r>
              <a:rPr lang="de-DE" dirty="0" err="1"/>
              <a:t>commodi</a:t>
            </a:r>
            <a:r>
              <a:rPr lang="de-DE" dirty="0"/>
              <a:t> </a:t>
            </a:r>
            <a:r>
              <a:rPr lang="de-DE" dirty="0" err="1"/>
              <a:t>consequat</a:t>
            </a:r>
            <a:r>
              <a:rPr lang="de-DE" dirty="0"/>
              <a:t>. </a:t>
            </a:r>
            <a:r>
              <a:rPr lang="de-DE" dirty="0" err="1"/>
              <a:t>Quis</a:t>
            </a:r>
            <a:r>
              <a:rPr lang="de-DE" dirty="0"/>
              <a:t> </a:t>
            </a:r>
            <a:r>
              <a:rPr lang="de-DE" dirty="0" err="1"/>
              <a:t>aute</a:t>
            </a:r>
            <a:r>
              <a:rPr lang="de-DE" dirty="0"/>
              <a:t> </a:t>
            </a:r>
            <a:r>
              <a:rPr lang="de-DE" dirty="0" err="1"/>
              <a:t>iure</a:t>
            </a:r>
            <a:r>
              <a:rPr lang="de-DE" dirty="0"/>
              <a:t> </a:t>
            </a:r>
            <a:r>
              <a:rPr lang="de-DE" dirty="0" err="1"/>
              <a:t>reprehenderit</a:t>
            </a:r>
            <a:r>
              <a:rPr lang="de-DE" dirty="0"/>
              <a:t> in </a:t>
            </a:r>
            <a:r>
              <a:rPr lang="de-DE" dirty="0" err="1"/>
              <a:t>voluptate</a:t>
            </a:r>
            <a:r>
              <a:rPr lang="de-DE" dirty="0"/>
              <a:t> </a:t>
            </a:r>
            <a:r>
              <a:rPr lang="de-DE" dirty="0" err="1"/>
              <a:t>velit</a:t>
            </a:r>
            <a:r>
              <a:rPr lang="de-DE" dirty="0"/>
              <a:t> esse </a:t>
            </a:r>
            <a:r>
              <a:rPr lang="de-DE" dirty="0" err="1"/>
              <a:t>cillum</a:t>
            </a:r>
            <a:r>
              <a:rPr lang="de-DE" dirty="0"/>
              <a:t> </a:t>
            </a:r>
            <a:r>
              <a:rPr lang="de-DE" dirty="0" err="1"/>
              <a:t>dolore</a:t>
            </a:r>
            <a:r>
              <a:rPr lang="de-DE" dirty="0"/>
              <a:t> </a:t>
            </a:r>
            <a:r>
              <a:rPr lang="de-DE" dirty="0" err="1"/>
              <a:t>eu</a:t>
            </a:r>
            <a:r>
              <a:rPr lang="de-DE" dirty="0"/>
              <a:t> </a:t>
            </a:r>
            <a:r>
              <a:rPr lang="de-DE" dirty="0" err="1"/>
              <a:t>fugiat</a:t>
            </a:r>
            <a:r>
              <a:rPr lang="de-DE" dirty="0"/>
              <a:t> </a:t>
            </a:r>
            <a:r>
              <a:rPr lang="de-DE" dirty="0" err="1"/>
              <a:t>nulla</a:t>
            </a:r>
            <a:r>
              <a:rPr lang="de-DE" dirty="0"/>
              <a:t> </a:t>
            </a:r>
            <a:r>
              <a:rPr lang="de-DE" dirty="0" err="1"/>
              <a:t>pariatur</a:t>
            </a:r>
            <a:r>
              <a:rPr lang="de-DE" dirty="0"/>
              <a:t>. </a:t>
            </a:r>
            <a:r>
              <a:rPr lang="de-DE" dirty="0" err="1"/>
              <a:t>Excepteur</a:t>
            </a:r>
            <a:r>
              <a:rPr lang="de-DE" dirty="0"/>
              <a:t> </a:t>
            </a:r>
            <a:r>
              <a:rPr lang="de-DE" dirty="0" err="1"/>
              <a:t>sint</a:t>
            </a:r>
            <a:r>
              <a:rPr lang="de-DE" dirty="0"/>
              <a:t> </a:t>
            </a:r>
            <a:r>
              <a:rPr lang="de-DE" dirty="0" err="1"/>
              <a:t>obcaecat</a:t>
            </a:r>
            <a:r>
              <a:rPr lang="de-DE" dirty="0"/>
              <a:t> </a:t>
            </a:r>
            <a:r>
              <a:rPr lang="de-DE" dirty="0" err="1"/>
              <a:t>cupiditat</a:t>
            </a:r>
            <a:r>
              <a:rPr lang="de-DE" dirty="0"/>
              <a:t> non </a:t>
            </a:r>
            <a:r>
              <a:rPr lang="de-DE" dirty="0" err="1"/>
              <a:t>proident</a:t>
            </a:r>
            <a:r>
              <a:rPr lang="de-DE" dirty="0"/>
              <a:t>, </a:t>
            </a:r>
            <a:r>
              <a:rPr lang="de-DE" dirty="0" err="1"/>
              <a:t>sunt</a:t>
            </a:r>
            <a:r>
              <a:rPr lang="de-DE" dirty="0"/>
              <a:t> in culpa </a:t>
            </a:r>
            <a:r>
              <a:rPr lang="de-DE" dirty="0" err="1"/>
              <a:t>qui</a:t>
            </a:r>
            <a:r>
              <a:rPr lang="de-DE" dirty="0"/>
              <a:t> </a:t>
            </a:r>
            <a:r>
              <a:rPr lang="de-DE" dirty="0" err="1"/>
              <a:t>officia</a:t>
            </a:r>
            <a:r>
              <a:rPr lang="de-DE" dirty="0"/>
              <a:t> </a:t>
            </a:r>
            <a:r>
              <a:rPr lang="de-DE" dirty="0" err="1"/>
              <a:t>deserunt</a:t>
            </a:r>
            <a:r>
              <a:rPr lang="de-DE" dirty="0"/>
              <a:t> </a:t>
            </a:r>
            <a:r>
              <a:rPr lang="de-DE" dirty="0" err="1"/>
              <a:t>mollit</a:t>
            </a:r>
            <a:r>
              <a:rPr lang="de-DE" dirty="0"/>
              <a:t> </a:t>
            </a:r>
            <a:r>
              <a:rPr lang="de-DE" dirty="0" err="1"/>
              <a:t>anim</a:t>
            </a:r>
            <a:r>
              <a:rPr lang="de-DE" dirty="0"/>
              <a:t> </a:t>
            </a:r>
            <a:r>
              <a:rPr lang="de-DE" dirty="0" err="1"/>
              <a:t>id</a:t>
            </a:r>
            <a:r>
              <a:rPr lang="de-DE" dirty="0"/>
              <a:t> </a:t>
            </a:r>
            <a:r>
              <a:rPr lang="de-DE" dirty="0" err="1"/>
              <a:t>est</a:t>
            </a:r>
            <a:r>
              <a:rPr lang="de-DE" dirty="0"/>
              <a:t> </a:t>
            </a:r>
            <a:r>
              <a:rPr lang="de-DE" dirty="0" err="1"/>
              <a:t>laborum</a:t>
            </a:r>
            <a:r>
              <a:rPr lang="de-DE" dirty="0"/>
              <a:t>.</a:t>
            </a:r>
          </a:p>
        </p:txBody>
      </p:sp>
    </p:spTree>
    <p:extLst>
      <p:ext uri="{BB962C8B-B14F-4D97-AF65-F5344CB8AC3E}">
        <p14:creationId xmlns:p14="http://schemas.microsoft.com/office/powerpoint/2010/main" val="199748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7.png"/><Relationship Id="rId4" Type="http://schemas.openxmlformats.org/officeDocument/2006/relationships/slideLayout" Target="../slideLayouts/slideLayout12.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7.xml"/><Relationship Id="rId7"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7926" y="114941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err="1"/>
              <a:t>Titel</a:t>
            </a:r>
            <a:r>
              <a:rPr lang="en-GB" noProof="0" dirty="0"/>
              <a:t> </a:t>
            </a:r>
            <a:r>
              <a:rPr lang="en-GB" noProof="0" dirty="0" err="1"/>
              <a:t>durch</a:t>
            </a:r>
            <a:r>
              <a:rPr lang="en-GB" noProof="0" dirty="0"/>
              <a:t> </a:t>
            </a:r>
            <a:r>
              <a:rPr lang="en-GB" noProof="0" dirty="0" err="1"/>
              <a:t>Klicken</a:t>
            </a:r>
            <a:r>
              <a:rPr lang="en-GB" noProof="0" dirty="0"/>
              <a:t> </a:t>
            </a:r>
            <a:r>
              <a:rPr lang="en-GB" noProof="0" dirty="0" err="1"/>
              <a:t>hinzufügen</a:t>
            </a:r>
            <a:endParaRPr lang="en-GB" noProof="0" dirty="0"/>
          </a:p>
        </p:txBody>
      </p:sp>
      <p:sp>
        <p:nvSpPr>
          <p:cNvPr id="75792" name="Rectangle 16"/>
          <p:cNvSpPr>
            <a:spLocks noGrp="1" noChangeArrowheads="1"/>
          </p:cNvSpPr>
          <p:nvPr>
            <p:ph type="body" idx="1"/>
          </p:nvPr>
        </p:nvSpPr>
        <p:spPr bwMode="auto">
          <a:xfrm>
            <a:off x="684000" y="1897166"/>
            <a:ext cx="7776000" cy="43668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err="1"/>
              <a:t>Erste</a:t>
            </a:r>
            <a:r>
              <a:rPr lang="en-GB" noProof="0" dirty="0"/>
              <a:t> </a:t>
            </a:r>
            <a:r>
              <a:rPr lang="en-GB" noProof="0" dirty="0" err="1"/>
              <a:t>Ebene</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p:txBody>
      </p:sp>
      <p:sp>
        <p:nvSpPr>
          <p:cNvPr id="16" name="Rectangle 17"/>
          <p:cNvSpPr>
            <a:spLocks noGrp="1" noChangeArrowheads="1"/>
          </p:cNvSpPr>
          <p:nvPr>
            <p:ph type="dt" sz="half" idx="2"/>
          </p:nvPr>
        </p:nvSpPr>
        <p:spPr bwMode="auto">
          <a:xfrm>
            <a:off x="713338" y="6435880"/>
            <a:ext cx="730902"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9317A057-C766-48FB-B1EC-CC1898F04EF1}" type="datetime1">
              <a:rPr lang="de-DE" noProof="0" smtClean="0"/>
              <a:pPr/>
              <a:t>24.05.2016</a:t>
            </a:fld>
            <a:endParaRPr lang="de-DE" noProof="0" dirty="0"/>
          </a:p>
        </p:txBody>
      </p:sp>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56708" y="149552"/>
            <a:ext cx="1428153" cy="999858"/>
          </a:xfrm>
          <a:prstGeom prst="rect">
            <a:avLst/>
          </a:prstGeom>
        </p:spPr>
      </p:pic>
      <p:pic>
        <p:nvPicPr>
          <p:cNvPr id="1026"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2034"/>
          <a:stretch/>
        </p:blipFill>
        <p:spPr bwMode="auto">
          <a:xfrm>
            <a:off x="0" y="0"/>
            <a:ext cx="745670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19"/>
          <p:cNvSpPr txBox="1">
            <a:spLocks noChangeArrowheads="1"/>
          </p:cNvSpPr>
          <p:nvPr/>
        </p:nvSpPr>
        <p:spPr bwMode="auto">
          <a:xfrm>
            <a:off x="4112376" y="6471349"/>
            <a:ext cx="463550" cy="246221"/>
          </a:xfrm>
          <a:prstGeom prst="rect">
            <a:avLst/>
          </a:prstGeom>
          <a:noFill/>
          <a:ln w="9525">
            <a:noFill/>
            <a:miter lim="800000"/>
            <a:headEnd/>
            <a:tailEnd/>
          </a:ln>
          <a:effectLst/>
        </p:spPr>
        <p:txBody>
          <a:bodyPr wrap="square">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327115CA-E6A4-425F-BB4F-A64D48743A27}" type="slidenum">
              <a:rPr lang="de-DE" sz="1000" b="0" noProof="0" smtClean="0">
                <a:solidFill>
                  <a:srgbClr val="6E6452"/>
                </a:solidFill>
                <a:latin typeface="Arial Narrow" pitchFamily="34" charset="0"/>
              </a:rPr>
              <a:pPr/>
              <a:t>‹#›</a:t>
            </a:fld>
            <a:endParaRPr lang="de-DE" sz="1000" b="0" noProof="0" dirty="0">
              <a:solidFill>
                <a:srgbClr val="6E6452"/>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0" r:id="rId4"/>
    <p:sldLayoutId id="2147483711" r:id="rId5"/>
  </p:sldLayoutIdLst>
  <p:transition/>
  <p:hf sldNum="0" hdr="0"/>
  <p:txStyles>
    <p:titleStyle>
      <a:lvl1pPr algn="l" rtl="0" eaLnBrk="1" fontAlgn="base" hangingPunct="1">
        <a:spcBef>
          <a:spcPct val="0"/>
        </a:spcBef>
        <a:spcAft>
          <a:spcPct val="0"/>
        </a:spcAft>
        <a:defRPr sz="2400" b="1">
          <a:solidFill>
            <a:schemeClr val="bg2">
              <a:lumMod val="25000"/>
            </a:schemeClr>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chemeClr val="accent2"/>
        </a:buClr>
        <a:buFont typeface="Wingdings" panose="05000000000000000000" pitchFamily="2" charset="2"/>
        <a:buChar char="§"/>
        <a:tabLst>
          <a:tab pos="2190750" algn="l"/>
        </a:tabLst>
        <a:defRPr sz="1800">
          <a:solidFill>
            <a:schemeClr val="bg2">
              <a:lumMod val="25000"/>
            </a:schemeClr>
          </a:solidFill>
          <a:latin typeface="+mn-lt"/>
          <a:ea typeface="+mn-ea"/>
          <a:cs typeface="+mn-cs"/>
        </a:defRPr>
      </a:lvl1pPr>
      <a:lvl2pPr marL="720000" indent="-360000" algn="l" rtl="0" eaLnBrk="1" fontAlgn="base" hangingPunct="1">
        <a:spcBef>
          <a:spcPts val="400"/>
        </a:spcBef>
        <a:spcAft>
          <a:spcPts val="800"/>
        </a:spcAft>
        <a:buClr>
          <a:schemeClr val="accent1"/>
        </a:buClr>
        <a:buFont typeface="Wingdings" panose="05000000000000000000" pitchFamily="2" charset="2"/>
        <a:buChar char="§"/>
        <a:tabLst>
          <a:tab pos="2190750" algn="l"/>
        </a:tabLst>
        <a:defRPr sz="1800">
          <a:solidFill>
            <a:schemeClr val="bg2">
              <a:lumMod val="25000"/>
            </a:schemeClr>
          </a:solidFill>
          <a:latin typeface="+mn-lt"/>
        </a:defRPr>
      </a:lvl2pPr>
      <a:lvl3pPr marL="1080000" indent="-360000" algn="l" rtl="0" eaLnBrk="1" fontAlgn="base" hangingPunct="1">
        <a:spcBef>
          <a:spcPts val="400"/>
        </a:spcBef>
        <a:spcAft>
          <a:spcPts val="800"/>
        </a:spcAft>
        <a:buClr>
          <a:schemeClr val="tx2"/>
        </a:buClr>
        <a:buFont typeface="Wingdings" panose="05000000000000000000" pitchFamily="2" charset="2"/>
        <a:buChar char="§"/>
        <a:tabLst>
          <a:tab pos="2190750" algn="l"/>
        </a:tabLst>
        <a:defRPr sz="1800">
          <a:solidFill>
            <a:schemeClr val="bg2">
              <a:lumMod val="25000"/>
            </a:schemeClr>
          </a:solidFill>
          <a:latin typeface="+mn-lt"/>
        </a:defRPr>
      </a:lvl3pPr>
      <a:lvl4pPr marL="1440000" indent="-360000" algn="l" rtl="0" eaLnBrk="1" fontAlgn="base" hangingPunct="1">
        <a:spcBef>
          <a:spcPts val="400"/>
        </a:spcBef>
        <a:spcAft>
          <a:spcPts val="800"/>
        </a:spcAft>
        <a:buClr>
          <a:schemeClr val="bg2">
            <a:lumMod val="75000"/>
          </a:schemeClr>
        </a:buClr>
        <a:buFont typeface="Wingdings" panose="05000000000000000000" pitchFamily="2" charset="2"/>
        <a:buChar char="§"/>
        <a:tabLst>
          <a:tab pos="2190750" algn="l"/>
        </a:tabLst>
        <a:defRPr sz="1800" baseline="0">
          <a:solidFill>
            <a:schemeClr val="bg2">
              <a:lumMod val="25000"/>
            </a:schemeClr>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de-DE" sz="1000" b="0" dirty="0">
                <a:solidFill>
                  <a:srgbClr val="6E6452"/>
                </a:solidFill>
                <a:latin typeface="Arial Narrow" pitchFamily="34" charset="0"/>
              </a:rPr>
              <a:t>Seite </a:t>
            </a:r>
            <a:fld id="{327115CA-E6A4-425F-BB4F-A64D48743A27}" type="slidenum">
              <a:rPr lang="de-DE" sz="1000" b="0">
                <a:solidFill>
                  <a:srgbClr val="6E6452"/>
                </a:solidFill>
                <a:latin typeface="Arial Narrow" pitchFamily="34" charset="0"/>
              </a:rPr>
              <a:pPr/>
              <a:t>‹#›</a:t>
            </a:fld>
            <a:endParaRPr lang="de-DE" sz="1000" b="0" dirty="0">
              <a:solidFill>
                <a:srgbClr val="6E6452"/>
              </a:solidFill>
              <a:latin typeface="Arial Narrow" pitchFamily="34" charset="0"/>
            </a:endParaRP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9317A057-C766-48FB-B1EC-CC1898F04EF1}" type="datetime1">
              <a:rPr lang="de-DE" smtClean="0"/>
              <a:pPr/>
              <a:t>24.05.2016</a:t>
            </a:fld>
            <a:endParaRPr lang="de-D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456" y="6020972"/>
            <a:ext cx="4352544" cy="837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890143"/>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55" r:id="rId3"/>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5"/>
          <p:cNvPicPr/>
          <p:nvPr userDrawn="1"/>
        </p:nvPicPr>
        <p:blipFill rotWithShape="1">
          <a:blip r:embed="rId8">
            <a:extLst>
              <a:ext uri="{28A0092B-C50C-407E-A947-70E740481C1C}">
                <a14:useLocalDpi xmlns:a14="http://schemas.microsoft.com/office/drawing/2010/main" val="0"/>
              </a:ext>
            </a:extLst>
          </a:blip>
          <a:srcRect r="1658" b="7162"/>
          <a:stretch/>
        </p:blipFill>
        <p:spPr bwMode="auto">
          <a:xfrm>
            <a:off x="-36512" y="0"/>
            <a:ext cx="9180512" cy="6858000"/>
          </a:xfrm>
          <a:prstGeom prst="rect">
            <a:avLst/>
          </a:prstGeom>
          <a:noFill/>
          <a:ln>
            <a:noFill/>
          </a:ln>
          <a:extLst>
            <a:ext uri="{53640926-AAD7-44D8-BBD7-CCE9431645EC}">
              <a14:shadowObscured xmlns:a14="http://schemas.microsoft.com/office/drawing/2010/main"/>
            </a:ext>
          </a:extLst>
        </p:spPr>
      </p:pic>
      <p:sp>
        <p:nvSpPr>
          <p:cNvPr id="2" name="Textfeld 1"/>
          <p:cNvSpPr txBox="1"/>
          <p:nvPr userDrawn="1"/>
        </p:nvSpPr>
        <p:spPr>
          <a:xfrm>
            <a:off x="179512" y="6453336"/>
            <a:ext cx="4248472" cy="230832"/>
          </a:xfrm>
          <a:prstGeom prst="rect">
            <a:avLst/>
          </a:prstGeom>
          <a:noFill/>
        </p:spPr>
        <p:txBody>
          <a:bodyPr wrap="square" rtlCol="0">
            <a:spAutoFit/>
          </a:bodyPr>
          <a:lstStyle/>
          <a:p>
            <a:pPr eaLnBrk="1" fontAlgn="auto" hangingPunct="1">
              <a:spcBef>
                <a:spcPts val="0"/>
              </a:spcBef>
              <a:spcAft>
                <a:spcPts val="0"/>
              </a:spcAft>
            </a:pPr>
            <a:fld id="{2573301A-981A-4808-93A8-5841A2F255CF}" type="slidenum">
              <a:rPr lang="en-US" sz="900" b="0" smtClean="0">
                <a:solidFill>
                  <a:prstClr val="black"/>
                </a:solidFill>
                <a:latin typeface="Arial" pitchFamily="34" charset="0"/>
                <a:cs typeface="Arial" pitchFamily="34" charset="0"/>
              </a:rPr>
              <a:pPr eaLnBrk="1" fontAlgn="auto" hangingPunct="1">
                <a:spcBef>
                  <a:spcPts val="0"/>
                </a:spcBef>
                <a:spcAft>
                  <a:spcPts val="0"/>
                </a:spcAft>
              </a:pPr>
              <a:t>‹#›</a:t>
            </a:fld>
            <a:r>
              <a:rPr lang="en-US" sz="900" b="0" dirty="0">
                <a:solidFill>
                  <a:prstClr val="black"/>
                </a:solidFill>
                <a:latin typeface="Arial" pitchFamily="34" charset="0"/>
                <a:cs typeface="Arial" pitchFamily="34" charset="0"/>
              </a:rPr>
              <a:t>   	</a:t>
            </a:r>
            <a:fld id="{9A683117-C2CA-4A56-A775-BE6B5E536275}" type="datetime1">
              <a:rPr lang="en-US" sz="900" b="0" smtClean="0">
                <a:solidFill>
                  <a:prstClr val="black"/>
                </a:solidFill>
                <a:latin typeface="Arial" pitchFamily="34" charset="0"/>
                <a:cs typeface="Arial" pitchFamily="34" charset="0"/>
              </a:rPr>
              <a:pPr eaLnBrk="1" fontAlgn="auto" hangingPunct="1">
                <a:spcBef>
                  <a:spcPts val="0"/>
                </a:spcBef>
                <a:spcAft>
                  <a:spcPts val="0"/>
                </a:spcAft>
              </a:pPr>
              <a:t>5/24/2016</a:t>
            </a:fld>
            <a:r>
              <a:rPr lang="en-US" sz="900" b="0" dirty="0">
                <a:solidFill>
                  <a:prstClr val="black"/>
                </a:solidFill>
                <a:latin typeface="Arial" pitchFamily="34" charset="0"/>
                <a:cs typeface="Arial" pitchFamily="34" charset="0"/>
              </a:rPr>
              <a:t> 	</a:t>
            </a:r>
            <a:endParaRPr lang="de-DE" sz="900" b="0" dirty="0">
              <a:solidFill>
                <a:prstClr val="black"/>
              </a:solidFill>
              <a:latin typeface="Arial" pitchFamily="34" charset="0"/>
              <a:cs typeface="Arial" pitchFamily="34" charset="0"/>
            </a:endParaRPr>
          </a:p>
        </p:txBody>
      </p:sp>
      <p:sp>
        <p:nvSpPr>
          <p:cNvPr id="8" name="Textfeld 7"/>
          <p:cNvSpPr txBox="1"/>
          <p:nvPr userDrawn="1"/>
        </p:nvSpPr>
        <p:spPr>
          <a:xfrm>
            <a:off x="3851920" y="6381328"/>
            <a:ext cx="720080" cy="369332"/>
          </a:xfrm>
          <a:prstGeom prst="rect">
            <a:avLst/>
          </a:prstGeom>
          <a:noFill/>
        </p:spPr>
        <p:txBody>
          <a:bodyPr wrap="square" rtlCol="0">
            <a:spAutoFit/>
          </a:bodyPr>
          <a:lstStyle/>
          <a:p>
            <a:pPr eaLnBrk="1" fontAlgn="auto" hangingPunct="1">
              <a:spcBef>
                <a:spcPts val="0"/>
              </a:spcBef>
              <a:spcAft>
                <a:spcPts val="0"/>
              </a:spcAft>
            </a:pPr>
            <a:endParaRPr lang="de-DE" sz="1800" b="0" dirty="0">
              <a:solidFill>
                <a:prstClr val="black"/>
              </a:solidFill>
              <a:latin typeface="Calibri"/>
            </a:endParaRPr>
          </a:p>
        </p:txBody>
      </p:sp>
      <p:pic>
        <p:nvPicPr>
          <p:cNvPr id="13" name="Picture 2"/>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36512" y="388418"/>
            <a:ext cx="9180512" cy="131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userDrawn="1"/>
        </p:nvSpPr>
        <p:spPr>
          <a:xfrm>
            <a:off x="1501564" y="3717032"/>
            <a:ext cx="6840760" cy="892552"/>
          </a:xfrm>
          <a:prstGeom prst="rect">
            <a:avLst/>
          </a:prstGeom>
          <a:noFill/>
        </p:spPr>
        <p:txBody>
          <a:bodyPr wrap="square" rtlCol="0">
            <a:spAutoFit/>
          </a:bodyPr>
          <a:lstStyle/>
          <a:p>
            <a:pPr eaLnBrk="1" fontAlgn="auto" hangingPunct="1">
              <a:spcBef>
                <a:spcPts val="0"/>
              </a:spcBef>
              <a:spcAft>
                <a:spcPts val="0"/>
              </a:spcAft>
            </a:pPr>
            <a:endParaRPr lang="en-US" sz="1800" dirty="0">
              <a:solidFill>
                <a:prstClr val="black"/>
              </a:solidFill>
              <a:latin typeface="Arial" pitchFamily="34" charset="0"/>
              <a:cs typeface="Arial" pitchFamily="34" charset="0"/>
            </a:endParaRPr>
          </a:p>
          <a:p>
            <a:pPr eaLnBrk="1" fontAlgn="auto" hangingPunct="1">
              <a:spcBef>
                <a:spcPts val="0"/>
              </a:spcBef>
              <a:spcAft>
                <a:spcPts val="0"/>
              </a:spcAft>
            </a:pPr>
            <a:endParaRPr lang="de-DE" sz="1600" b="0" dirty="0">
              <a:solidFill>
                <a:prstClr val="black"/>
              </a:solidFill>
              <a:latin typeface="Calibri"/>
            </a:endParaRPr>
          </a:p>
          <a:p>
            <a:pPr eaLnBrk="1" fontAlgn="auto" hangingPunct="1">
              <a:spcBef>
                <a:spcPts val="0"/>
              </a:spcBef>
              <a:spcAft>
                <a:spcPts val="0"/>
              </a:spcAft>
            </a:pPr>
            <a:endParaRPr lang="de-DE" sz="1800" b="0" dirty="0">
              <a:solidFill>
                <a:prstClr val="black"/>
              </a:solidFill>
              <a:latin typeface="Calibri"/>
            </a:endParaRPr>
          </a:p>
        </p:txBody>
      </p:sp>
      <p:sp>
        <p:nvSpPr>
          <p:cNvPr id="5" name="Rechteck 4"/>
          <p:cNvSpPr/>
          <p:nvPr userDrawn="1"/>
        </p:nvSpPr>
        <p:spPr>
          <a:xfrm>
            <a:off x="2935300" y="549582"/>
            <a:ext cx="6208700" cy="9945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de-DE" sz="1800" b="0">
              <a:solidFill>
                <a:prstClr val="white"/>
              </a:solidFill>
            </a:endParaRPr>
          </a:p>
        </p:txBody>
      </p:sp>
      <p:sp>
        <p:nvSpPr>
          <p:cNvPr id="9" name="Rechteck 8"/>
          <p:cNvSpPr/>
          <p:nvPr userDrawn="1"/>
        </p:nvSpPr>
        <p:spPr>
          <a:xfrm>
            <a:off x="2993988" y="713753"/>
            <a:ext cx="6444208" cy="661720"/>
          </a:xfrm>
          <a:prstGeom prst="rect">
            <a:avLst/>
          </a:prstGeom>
        </p:spPr>
        <p:txBody>
          <a:bodyPr wrap="square">
            <a:spAutoFit/>
          </a:bodyPr>
          <a:lstStyle/>
          <a:p>
            <a:pPr eaLnBrk="1" fontAlgn="auto" hangingPunct="1">
              <a:spcBef>
                <a:spcPts val="0"/>
              </a:spcBef>
              <a:spcAft>
                <a:spcPts val="600"/>
              </a:spcAft>
            </a:pPr>
            <a:r>
              <a:rPr lang="en-US" sz="1600" dirty="0">
                <a:solidFill>
                  <a:prstClr val="black"/>
                </a:solidFill>
                <a:latin typeface="Arial" pitchFamily="34" charset="0"/>
                <a:cs typeface="Arial" pitchFamily="34" charset="0"/>
              </a:rPr>
              <a:t>The Economics of Land Degradation</a:t>
            </a:r>
          </a:p>
          <a:p>
            <a:pPr eaLnBrk="1" fontAlgn="auto" hangingPunct="1">
              <a:spcBef>
                <a:spcPts val="0"/>
              </a:spcBef>
              <a:spcAft>
                <a:spcPts val="600"/>
              </a:spcAft>
            </a:pPr>
            <a:r>
              <a:rPr lang="en-US" sz="1600" b="0" dirty="0">
                <a:solidFill>
                  <a:prstClr val="black"/>
                </a:solidFill>
                <a:latin typeface="Arial" pitchFamily="34" charset="0"/>
                <a:cs typeface="Arial" pitchFamily="34" charset="0"/>
              </a:rPr>
              <a:t>A global initiative for sustainable land management </a:t>
            </a:r>
            <a:endParaRPr lang="de-DE" sz="1600" b="0" dirty="0">
              <a:solidFill>
                <a:prstClr val="black"/>
              </a:solidFill>
              <a:latin typeface="Calibri"/>
            </a:endParaRPr>
          </a:p>
        </p:txBody>
      </p:sp>
      <p:pic>
        <p:nvPicPr>
          <p:cNvPr id="10" name="Picture 2"/>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5796136" y="6381328"/>
            <a:ext cx="3347864" cy="47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3145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5"/>
          <p:cNvPicPr/>
          <p:nvPr/>
        </p:nvPicPr>
        <p:blipFill rotWithShape="1">
          <a:blip r:embed="rId8">
            <a:extLst>
              <a:ext uri="{28A0092B-C50C-407E-A947-70E740481C1C}">
                <a14:useLocalDpi xmlns:a14="http://schemas.microsoft.com/office/drawing/2010/main" val="0"/>
              </a:ext>
            </a:extLst>
          </a:blip>
          <a:srcRect r="1658" b="7162"/>
          <a:stretch/>
        </p:blipFill>
        <p:spPr bwMode="auto">
          <a:xfrm>
            <a:off x="-36512" y="0"/>
            <a:ext cx="9180512" cy="6858000"/>
          </a:xfrm>
          <a:prstGeom prst="rect">
            <a:avLst/>
          </a:prstGeom>
          <a:noFill/>
          <a:ln>
            <a:noFill/>
          </a:ln>
          <a:extLst>
            <a:ext uri="{53640926-AAD7-44D8-BBD7-CCE9431645EC}">
              <a14:shadowObscured xmlns:a14="http://schemas.microsoft.com/office/drawing/2010/main"/>
            </a:ext>
          </a:extLst>
        </p:spPr>
      </p:pic>
      <p:sp>
        <p:nvSpPr>
          <p:cNvPr id="2" name="Textfeld 1"/>
          <p:cNvSpPr txBox="1"/>
          <p:nvPr/>
        </p:nvSpPr>
        <p:spPr>
          <a:xfrm>
            <a:off x="179512" y="6453336"/>
            <a:ext cx="4248472" cy="230832"/>
          </a:xfrm>
          <a:prstGeom prst="rect">
            <a:avLst/>
          </a:prstGeom>
          <a:noFill/>
        </p:spPr>
        <p:txBody>
          <a:bodyPr wrap="square" rtlCol="0">
            <a:spAutoFit/>
          </a:bodyPr>
          <a:lstStyle/>
          <a:p>
            <a:pPr eaLnBrk="1" fontAlgn="auto" hangingPunct="1">
              <a:spcBef>
                <a:spcPts val="0"/>
              </a:spcBef>
              <a:spcAft>
                <a:spcPts val="0"/>
              </a:spcAft>
            </a:pPr>
            <a:fld id="{2573301A-981A-4808-93A8-5841A2F255CF}" type="slidenum">
              <a:rPr lang="en-US" sz="900" b="0" smtClean="0">
                <a:solidFill>
                  <a:prstClr val="black"/>
                </a:solidFill>
                <a:latin typeface="Arial" pitchFamily="34" charset="0"/>
                <a:cs typeface="Arial" pitchFamily="34" charset="0"/>
              </a:rPr>
              <a:pPr eaLnBrk="1" fontAlgn="auto" hangingPunct="1">
                <a:spcBef>
                  <a:spcPts val="0"/>
                </a:spcBef>
                <a:spcAft>
                  <a:spcPts val="0"/>
                </a:spcAft>
              </a:pPr>
              <a:t>‹#›</a:t>
            </a:fld>
            <a:r>
              <a:rPr lang="en-US" sz="900" b="0" dirty="0">
                <a:solidFill>
                  <a:prstClr val="black"/>
                </a:solidFill>
                <a:latin typeface="Arial" pitchFamily="34" charset="0"/>
                <a:cs typeface="Arial" pitchFamily="34" charset="0"/>
              </a:rPr>
              <a:t>   	</a:t>
            </a:r>
            <a:fld id="{9A683117-C2CA-4A56-A775-BE6B5E536275}" type="datetime1">
              <a:rPr lang="en-US" sz="900" b="0" smtClean="0">
                <a:solidFill>
                  <a:prstClr val="black"/>
                </a:solidFill>
                <a:latin typeface="Arial" pitchFamily="34" charset="0"/>
                <a:cs typeface="Arial" pitchFamily="34" charset="0"/>
              </a:rPr>
              <a:pPr eaLnBrk="1" fontAlgn="auto" hangingPunct="1">
                <a:spcBef>
                  <a:spcPts val="0"/>
                </a:spcBef>
                <a:spcAft>
                  <a:spcPts val="0"/>
                </a:spcAft>
              </a:pPr>
              <a:t>5/24/2016</a:t>
            </a:fld>
            <a:r>
              <a:rPr lang="en-US" sz="900" b="0" dirty="0">
                <a:solidFill>
                  <a:prstClr val="black"/>
                </a:solidFill>
                <a:latin typeface="Arial" pitchFamily="34" charset="0"/>
                <a:cs typeface="Arial" pitchFamily="34" charset="0"/>
              </a:rPr>
              <a:t> 	</a:t>
            </a:r>
            <a:endParaRPr lang="de-DE" sz="900" b="0" dirty="0">
              <a:solidFill>
                <a:prstClr val="black"/>
              </a:solidFill>
              <a:latin typeface="Arial" pitchFamily="34" charset="0"/>
              <a:cs typeface="Arial" pitchFamily="34" charset="0"/>
            </a:endParaRPr>
          </a:p>
        </p:txBody>
      </p:sp>
      <p:sp>
        <p:nvSpPr>
          <p:cNvPr id="8" name="Textfeld 7"/>
          <p:cNvSpPr txBox="1"/>
          <p:nvPr/>
        </p:nvSpPr>
        <p:spPr>
          <a:xfrm>
            <a:off x="3851920" y="6381328"/>
            <a:ext cx="720080" cy="369332"/>
          </a:xfrm>
          <a:prstGeom prst="rect">
            <a:avLst/>
          </a:prstGeom>
          <a:noFill/>
        </p:spPr>
        <p:txBody>
          <a:bodyPr wrap="square" rtlCol="0">
            <a:spAutoFit/>
          </a:bodyPr>
          <a:lstStyle/>
          <a:p>
            <a:pPr eaLnBrk="1" fontAlgn="auto" hangingPunct="1">
              <a:spcBef>
                <a:spcPts val="0"/>
              </a:spcBef>
              <a:spcAft>
                <a:spcPts val="0"/>
              </a:spcAft>
            </a:pPr>
            <a:endParaRPr lang="de-DE" sz="1800" b="0" dirty="0">
              <a:solidFill>
                <a:prstClr val="black"/>
              </a:solidFill>
              <a:latin typeface="Calibri"/>
            </a:endParaRPr>
          </a:p>
        </p:txBody>
      </p:sp>
      <p:pic>
        <p:nvPicPr>
          <p:cNvPr id="1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12" y="388418"/>
            <a:ext cx="9180512" cy="1312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feld 17"/>
          <p:cNvSpPr txBox="1"/>
          <p:nvPr/>
        </p:nvSpPr>
        <p:spPr>
          <a:xfrm>
            <a:off x="1501564" y="3717032"/>
            <a:ext cx="6840760" cy="892552"/>
          </a:xfrm>
          <a:prstGeom prst="rect">
            <a:avLst/>
          </a:prstGeom>
          <a:noFill/>
        </p:spPr>
        <p:txBody>
          <a:bodyPr wrap="square" rtlCol="0">
            <a:spAutoFit/>
          </a:bodyPr>
          <a:lstStyle/>
          <a:p>
            <a:pPr eaLnBrk="1" fontAlgn="auto" hangingPunct="1">
              <a:spcBef>
                <a:spcPts val="0"/>
              </a:spcBef>
              <a:spcAft>
                <a:spcPts val="0"/>
              </a:spcAft>
            </a:pPr>
            <a:endParaRPr lang="en-US" sz="1800" dirty="0">
              <a:solidFill>
                <a:prstClr val="black"/>
              </a:solidFill>
              <a:latin typeface="Arial" pitchFamily="34" charset="0"/>
              <a:cs typeface="Arial" pitchFamily="34" charset="0"/>
            </a:endParaRPr>
          </a:p>
          <a:p>
            <a:pPr eaLnBrk="1" fontAlgn="auto" hangingPunct="1">
              <a:spcBef>
                <a:spcPts val="0"/>
              </a:spcBef>
              <a:spcAft>
                <a:spcPts val="0"/>
              </a:spcAft>
            </a:pPr>
            <a:endParaRPr lang="de-DE" sz="1600" b="0" dirty="0">
              <a:solidFill>
                <a:prstClr val="black"/>
              </a:solidFill>
              <a:latin typeface="Calibri"/>
            </a:endParaRPr>
          </a:p>
          <a:p>
            <a:pPr eaLnBrk="1" fontAlgn="auto" hangingPunct="1">
              <a:spcBef>
                <a:spcPts val="0"/>
              </a:spcBef>
              <a:spcAft>
                <a:spcPts val="0"/>
              </a:spcAft>
            </a:pPr>
            <a:endParaRPr lang="de-DE" sz="1800" b="0" dirty="0">
              <a:solidFill>
                <a:prstClr val="black"/>
              </a:solidFill>
              <a:latin typeface="Calibri"/>
            </a:endParaRPr>
          </a:p>
        </p:txBody>
      </p:sp>
      <p:sp>
        <p:nvSpPr>
          <p:cNvPr id="5" name="Rechteck 4"/>
          <p:cNvSpPr/>
          <p:nvPr/>
        </p:nvSpPr>
        <p:spPr>
          <a:xfrm>
            <a:off x="2935300" y="549582"/>
            <a:ext cx="6208700" cy="9945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de-DE" sz="1800" b="0">
              <a:solidFill>
                <a:prstClr val="white"/>
              </a:solidFill>
            </a:endParaRPr>
          </a:p>
        </p:txBody>
      </p:sp>
      <p:sp>
        <p:nvSpPr>
          <p:cNvPr id="9" name="Rechteck 8"/>
          <p:cNvSpPr/>
          <p:nvPr/>
        </p:nvSpPr>
        <p:spPr>
          <a:xfrm>
            <a:off x="2993988" y="713753"/>
            <a:ext cx="6444208" cy="661720"/>
          </a:xfrm>
          <a:prstGeom prst="rect">
            <a:avLst/>
          </a:prstGeom>
        </p:spPr>
        <p:txBody>
          <a:bodyPr wrap="square">
            <a:spAutoFit/>
          </a:bodyPr>
          <a:lstStyle/>
          <a:p>
            <a:pPr eaLnBrk="1" fontAlgn="auto" hangingPunct="1">
              <a:spcBef>
                <a:spcPts val="0"/>
              </a:spcBef>
              <a:spcAft>
                <a:spcPts val="600"/>
              </a:spcAft>
            </a:pPr>
            <a:r>
              <a:rPr lang="en-US" sz="1600" dirty="0">
                <a:solidFill>
                  <a:prstClr val="black"/>
                </a:solidFill>
                <a:latin typeface="Arial" pitchFamily="34" charset="0"/>
                <a:cs typeface="Arial" pitchFamily="34" charset="0"/>
              </a:rPr>
              <a:t>The Economics of Land Degradation</a:t>
            </a:r>
          </a:p>
          <a:p>
            <a:pPr eaLnBrk="1" fontAlgn="auto" hangingPunct="1">
              <a:spcBef>
                <a:spcPts val="0"/>
              </a:spcBef>
              <a:spcAft>
                <a:spcPts val="600"/>
              </a:spcAft>
            </a:pPr>
            <a:r>
              <a:rPr lang="en-US" sz="1600" b="0" dirty="0">
                <a:solidFill>
                  <a:prstClr val="black"/>
                </a:solidFill>
                <a:latin typeface="Arial" pitchFamily="34" charset="0"/>
                <a:cs typeface="Arial" pitchFamily="34" charset="0"/>
              </a:rPr>
              <a:t>A global initiative for sustainable land management </a:t>
            </a:r>
            <a:endParaRPr lang="de-DE" sz="1600" b="0" dirty="0">
              <a:solidFill>
                <a:prstClr val="black"/>
              </a:solidFill>
              <a:latin typeface="Calibri"/>
            </a:endParaRPr>
          </a:p>
        </p:txBody>
      </p:sp>
      <p:pic>
        <p:nvPicPr>
          <p:cNvPr id="10" name="Picture 2"/>
          <p:cNvPicPr/>
          <p:nvPr/>
        </p:nvPicPr>
        <p:blipFill>
          <a:blip r:embed="rId10">
            <a:extLst>
              <a:ext uri="{28A0092B-C50C-407E-A947-70E740481C1C}">
                <a14:useLocalDpi xmlns:a14="http://schemas.microsoft.com/office/drawing/2010/main" val="0"/>
              </a:ext>
            </a:extLst>
          </a:blip>
          <a:srcRect/>
          <a:stretch>
            <a:fillRect/>
          </a:stretch>
        </p:blipFill>
        <p:spPr bwMode="auto">
          <a:xfrm>
            <a:off x="5796136" y="6381328"/>
            <a:ext cx="3347864" cy="479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279389"/>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splatzhalter 2"/>
          <p:cNvSpPr>
            <a:spLocks noGrp="1"/>
          </p:cNvSpPr>
          <p:nvPr>
            <p:ph type="dt" sz="half" idx="11"/>
          </p:nvPr>
        </p:nvSpPr>
        <p:spPr/>
        <p:txBody>
          <a:bodyPr/>
          <a:lstStyle/>
          <a:p>
            <a:fld id="{9317A057-C766-48FB-B1EC-CC1898F04EF1}" type="datetime1">
              <a:rPr lang="de-DE" smtClean="0"/>
              <a:pPr/>
              <a:t>24.05.2016</a:t>
            </a:fld>
            <a:endParaRPr lang="de-DE" dirty="0"/>
          </a:p>
        </p:txBody>
      </p:sp>
      <p:sp>
        <p:nvSpPr>
          <p:cNvPr id="2" name="Textfeld 1"/>
          <p:cNvSpPr txBox="1"/>
          <p:nvPr/>
        </p:nvSpPr>
        <p:spPr>
          <a:xfrm>
            <a:off x="256032" y="3025865"/>
            <a:ext cx="8619744" cy="1754326"/>
          </a:xfrm>
          <a:prstGeom prst="rect">
            <a:avLst/>
          </a:prstGeom>
          <a:noFill/>
        </p:spPr>
        <p:txBody>
          <a:bodyPr wrap="square" rtlCol="0">
            <a:spAutoFit/>
          </a:bodyPr>
          <a:lstStyle/>
          <a:p>
            <a:pPr algn="ctr"/>
            <a:r>
              <a:rPr lang="ru-RU" sz="3600" dirty="0">
                <a:solidFill>
                  <a:srgbClr val="323232"/>
                </a:solidFill>
                <a:latin typeface="Helvetica" pitchFamily="34" charset="0"/>
              </a:rPr>
              <a:t>Экономика деградации земель в Центральной Азии</a:t>
            </a:r>
            <a:r>
              <a:rPr lang="en-US" sz="3600" dirty="0">
                <a:solidFill>
                  <a:srgbClr val="323232"/>
                </a:solidFill>
                <a:latin typeface="Helvetica" pitchFamily="34" charset="0"/>
              </a:rPr>
              <a:t>. </a:t>
            </a:r>
            <a:r>
              <a:rPr lang="ru-RU" sz="3600" dirty="0">
                <a:solidFill>
                  <a:srgbClr val="323232"/>
                </a:solidFill>
                <a:latin typeface="Helvetica" pitchFamily="34" charset="0"/>
              </a:rPr>
              <a:t>Отчет о проведении работ</a:t>
            </a:r>
            <a:endParaRPr lang="en-US" sz="3600" dirty="0">
              <a:solidFill>
                <a:srgbClr val="323232"/>
              </a:solidFill>
              <a:latin typeface="Helvetica" pitchFamily="34" charset="0"/>
            </a:endParaRPr>
          </a:p>
        </p:txBody>
      </p:sp>
      <p:sp>
        <p:nvSpPr>
          <p:cNvPr id="5" name="Textfeld 4"/>
          <p:cNvSpPr txBox="1"/>
          <p:nvPr/>
        </p:nvSpPr>
        <p:spPr>
          <a:xfrm>
            <a:off x="256032" y="4988098"/>
            <a:ext cx="6544818" cy="523220"/>
          </a:xfrm>
          <a:prstGeom prst="rect">
            <a:avLst/>
          </a:prstGeom>
          <a:noFill/>
        </p:spPr>
        <p:txBody>
          <a:bodyPr wrap="square" rtlCol="0">
            <a:spAutoFit/>
          </a:bodyPr>
          <a:lstStyle/>
          <a:p>
            <a:r>
              <a:rPr lang="ru-RU" sz="2800" b="0" dirty="0">
                <a:solidFill>
                  <a:schemeClr val="tx1"/>
                </a:solidFill>
              </a:rPr>
              <a:t>Гучгельдыев </a:t>
            </a:r>
            <a:r>
              <a:rPr lang="ru-RU" sz="2800" b="0" dirty="0" smtClean="0">
                <a:solidFill>
                  <a:schemeClr val="tx1"/>
                </a:solidFill>
              </a:rPr>
              <a:t>Олег</a:t>
            </a:r>
            <a:endParaRPr lang="ru-RU" sz="2800" b="0" dirty="0">
              <a:solidFill>
                <a:schemeClr val="tx1"/>
              </a:solidFill>
            </a:endParaRPr>
          </a:p>
        </p:txBody>
      </p:sp>
    </p:spTree>
    <p:extLst>
      <p:ext uri="{BB962C8B-B14F-4D97-AF65-F5344CB8AC3E}">
        <p14:creationId xmlns:p14="http://schemas.microsoft.com/office/powerpoint/2010/main" val="359373933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1900387"/>
            <a:ext cx="8958263" cy="3917031"/>
          </a:xfrm>
        </p:spPr>
        <p:txBody>
          <a:bodyPr/>
          <a:lstStyle/>
          <a:p>
            <a:pPr marL="0" lvl="1" indent="0">
              <a:buNone/>
            </a:pPr>
            <a:r>
              <a:rPr lang="ru-RU" b="1" dirty="0"/>
              <a:t>Предварительные результаты</a:t>
            </a:r>
            <a:endParaRPr lang="ru-RU" dirty="0"/>
          </a:p>
          <a:p>
            <a:pPr marL="0" indent="0">
              <a:buNone/>
            </a:pPr>
            <a:r>
              <a:rPr lang="ru-RU" b="1" dirty="0"/>
              <a:t>Таджикистан</a:t>
            </a:r>
            <a:r>
              <a:rPr lang="ru-RU" dirty="0"/>
              <a:t>:</a:t>
            </a:r>
            <a:r>
              <a:rPr lang="tk-TM" dirty="0"/>
              <a:t> </a:t>
            </a:r>
            <a:r>
              <a:rPr lang="ru-RU" dirty="0"/>
              <a:t>р-н Файзабад </a:t>
            </a:r>
          </a:p>
          <a:p>
            <a:pPr marL="0" indent="0">
              <a:buNone/>
            </a:pPr>
            <a:r>
              <a:rPr lang="ru-RU" sz="2800" i="1" dirty="0"/>
              <a:t>«Комплексный подход к ирригационному земледелия (</a:t>
            </a:r>
            <a:r>
              <a:rPr lang="tk-TM" sz="2800" i="1" dirty="0"/>
              <a:t>no-till)</a:t>
            </a:r>
            <a:r>
              <a:rPr lang="ru-RU" sz="2800" i="1" dirty="0"/>
              <a:t>, улучшению использования земель (интенсивные сады), и  улучшению пастбищ (+защита от стихийных бедствий)»</a:t>
            </a:r>
          </a:p>
          <a:p>
            <a:pPr marL="0" indent="0">
              <a:buNone/>
            </a:pPr>
            <a:r>
              <a:rPr lang="ru-RU" dirty="0"/>
              <a:t>Внедрение альтернативных сценариев в 10 районах страны приведет в выгоде более </a:t>
            </a:r>
            <a:r>
              <a:rPr lang="ru-RU" b="1" dirty="0"/>
              <a:t>22,319 млн. долларов США</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3187408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900387"/>
            <a:ext cx="5529263" cy="4371825"/>
          </a:xfrm>
        </p:spPr>
        <p:txBody>
          <a:bodyPr/>
          <a:lstStyle/>
          <a:p>
            <a:pPr marL="0" lvl="1" indent="0">
              <a:buNone/>
            </a:pPr>
            <a:r>
              <a:rPr lang="ru-RU" b="1" dirty="0"/>
              <a:t>Предварительные результаты</a:t>
            </a:r>
            <a:endParaRPr lang="ru-RU" dirty="0"/>
          </a:p>
          <a:p>
            <a:pPr marL="0" indent="0">
              <a:buNone/>
            </a:pPr>
            <a:r>
              <a:rPr lang="ru-RU" b="1" dirty="0"/>
              <a:t>Туркменистан</a:t>
            </a:r>
            <a:r>
              <a:rPr lang="ru-RU" dirty="0"/>
              <a:t>:</a:t>
            </a:r>
            <a:r>
              <a:rPr lang="tk-TM" dirty="0"/>
              <a:t> </a:t>
            </a:r>
            <a:r>
              <a:rPr lang="ru-RU" dirty="0"/>
              <a:t>три участка (три типа пастбищ)</a:t>
            </a:r>
          </a:p>
          <a:p>
            <a:pPr marL="0" indent="0">
              <a:buNone/>
            </a:pPr>
            <a:r>
              <a:rPr lang="ru-RU" sz="2800" i="1" dirty="0"/>
              <a:t>«Восстановление и устойчивое использование пастбищ</a:t>
            </a:r>
            <a:r>
              <a:rPr lang="tk-TM" sz="2800" i="1" dirty="0"/>
              <a:t> </a:t>
            </a:r>
            <a:r>
              <a:rPr lang="ru-RU" sz="2800" i="1" dirty="0"/>
              <a:t>путем</a:t>
            </a:r>
            <a:r>
              <a:rPr lang="tk-TM" sz="2800" i="1" dirty="0"/>
              <a:t>:</a:t>
            </a:r>
          </a:p>
          <a:p>
            <a:r>
              <a:rPr lang="ru-RU" sz="2000" dirty="0"/>
              <a:t>создания круглогодичных пастбищных фитоценозов (повышение продуктивности от 40 дол до 70 дол за гектар)</a:t>
            </a:r>
          </a:p>
          <a:p>
            <a:pPr lvl="1"/>
            <a:r>
              <a:rPr lang="ru-RU" sz="1600" dirty="0"/>
              <a:t>Многолетние травы</a:t>
            </a:r>
          </a:p>
          <a:p>
            <a:pPr lvl="1"/>
            <a:r>
              <a:rPr lang="ru-RU" sz="1600" dirty="0"/>
              <a:t>Однолетние травы</a:t>
            </a:r>
          </a:p>
          <a:p>
            <a:pPr lvl="1"/>
            <a:r>
              <a:rPr lang="ru-RU" sz="1600" dirty="0" err="1"/>
              <a:t>Пастбищеоборот</a:t>
            </a:r>
            <a:r>
              <a:rPr lang="ru-RU" sz="1600" dirty="0"/>
              <a:t> </a:t>
            </a:r>
          </a:p>
          <a:p>
            <a:pPr marL="0" indent="0">
              <a:buNone/>
            </a:pPr>
            <a:endParaRPr lang="ru-RU" dirty="0"/>
          </a:p>
          <a:p>
            <a:pPr marL="0" indent="0">
              <a:buNone/>
            </a:pPr>
            <a:endParaRPr lang="ru-RU" dirty="0"/>
          </a:p>
        </p:txBody>
      </p:sp>
      <p:graphicFrame>
        <p:nvGraphicFramePr>
          <p:cNvPr id="3" name="Диаграмма 2"/>
          <p:cNvGraphicFramePr/>
          <p:nvPr>
            <p:extLst>
              <p:ext uri="{D42A27DB-BD31-4B8C-83A1-F6EECF244321}">
                <p14:modId xmlns:p14="http://schemas.microsoft.com/office/powerpoint/2010/main" val="328865823"/>
              </p:ext>
            </p:extLst>
          </p:nvPr>
        </p:nvGraphicFramePr>
        <p:xfrm>
          <a:off x="5186362" y="1559952"/>
          <a:ext cx="3957637" cy="2826311"/>
        </p:xfrm>
        <a:graphic>
          <a:graphicData uri="http://schemas.openxmlformats.org/drawingml/2006/chart">
            <c:chart xmlns:c="http://schemas.openxmlformats.org/drawingml/2006/chart" xmlns:r="http://schemas.openxmlformats.org/officeDocument/2006/relationships" r:id="rId3"/>
          </a:graphicData>
        </a:graphic>
      </p:graphicFrame>
      <p:sp>
        <p:nvSpPr>
          <p:cNvPr id="4" name="Объект 1"/>
          <p:cNvSpPr txBox="1">
            <a:spLocks/>
          </p:cNvSpPr>
          <p:nvPr/>
        </p:nvSpPr>
        <p:spPr>
          <a:xfrm>
            <a:off x="5529262" y="4574381"/>
            <a:ext cx="3300411" cy="148351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Font typeface="Arial" pitchFamily="34" charset="0"/>
              <a:buNone/>
            </a:pPr>
            <a:r>
              <a:rPr lang="ru-RU" sz="2000" b="0" dirty="0"/>
              <a:t>Инвестиции</a:t>
            </a:r>
            <a:r>
              <a:rPr lang="en-US" sz="2000" b="0" dirty="0"/>
              <a:t> </a:t>
            </a:r>
            <a:r>
              <a:rPr lang="ru-RU" sz="2000" b="0" dirty="0"/>
              <a:t>окупаются через 4 года и дают 27% прибыли </a:t>
            </a:r>
          </a:p>
          <a:p>
            <a:pPr marL="0" indent="0" algn="r" fontAlgn="auto">
              <a:spcAft>
                <a:spcPts val="0"/>
              </a:spcAft>
              <a:buFont typeface="Arial" pitchFamily="34" charset="0"/>
              <a:buNone/>
            </a:pPr>
            <a:endParaRPr lang="ru-RU" sz="2000" b="0" dirty="0"/>
          </a:p>
        </p:txBody>
      </p:sp>
    </p:spTree>
    <p:extLst>
      <p:ext uri="{BB962C8B-B14F-4D97-AF65-F5344CB8AC3E}">
        <p14:creationId xmlns:p14="http://schemas.microsoft.com/office/powerpoint/2010/main" val="1712670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1900387"/>
            <a:ext cx="5001896" cy="4371825"/>
          </a:xfrm>
        </p:spPr>
        <p:txBody>
          <a:bodyPr/>
          <a:lstStyle/>
          <a:p>
            <a:pPr marL="0" lvl="1" indent="0">
              <a:buNone/>
            </a:pPr>
            <a:r>
              <a:rPr lang="ru-RU" b="1" dirty="0"/>
              <a:t>Предварительные результаты</a:t>
            </a:r>
            <a:endParaRPr lang="ru-RU" dirty="0"/>
          </a:p>
          <a:p>
            <a:pPr marL="0" indent="0">
              <a:buNone/>
            </a:pPr>
            <a:r>
              <a:rPr lang="ru-RU" b="1" dirty="0"/>
              <a:t>Узбекистан</a:t>
            </a:r>
            <a:r>
              <a:rPr lang="ru-RU" dirty="0"/>
              <a:t>:</a:t>
            </a:r>
            <a:r>
              <a:rPr lang="tk-TM" dirty="0"/>
              <a:t> </a:t>
            </a:r>
            <a:r>
              <a:rPr lang="en-US" dirty="0"/>
              <a:t>Buk</a:t>
            </a:r>
            <a:r>
              <a:rPr lang="ru-RU" dirty="0"/>
              <a:t>а</a:t>
            </a:r>
            <a:r>
              <a:rPr lang="en-US" dirty="0"/>
              <a:t> </a:t>
            </a:r>
            <a:r>
              <a:rPr lang="ru-RU" dirty="0"/>
              <a:t>район</a:t>
            </a:r>
          </a:p>
          <a:p>
            <a:pPr marL="0" indent="0">
              <a:buNone/>
            </a:pPr>
            <a:r>
              <a:rPr lang="ru-RU" sz="2800" i="1" dirty="0"/>
              <a:t>«Внедрение передовых методов выращивания культур</a:t>
            </a:r>
            <a:r>
              <a:rPr lang="tk-TM" sz="2800" i="1" dirty="0"/>
              <a:t>:</a:t>
            </a:r>
          </a:p>
          <a:p>
            <a:r>
              <a:rPr lang="ru-RU" sz="2400" dirty="0"/>
              <a:t>Оставлять покрытие на поле</a:t>
            </a:r>
          </a:p>
          <a:p>
            <a:r>
              <a:rPr lang="ru-RU" sz="2400" dirty="0"/>
              <a:t>Севооборот</a:t>
            </a:r>
          </a:p>
          <a:p>
            <a:r>
              <a:rPr lang="ru-RU" sz="2400" dirty="0"/>
              <a:t>Посадка лесополос вокруг поля</a:t>
            </a:r>
          </a:p>
        </p:txBody>
      </p:sp>
      <p:sp>
        <p:nvSpPr>
          <p:cNvPr id="5" name="Объект 1"/>
          <p:cNvSpPr txBox="1">
            <a:spLocks/>
          </p:cNvSpPr>
          <p:nvPr/>
        </p:nvSpPr>
        <p:spPr>
          <a:xfrm>
            <a:off x="5529263" y="5017293"/>
            <a:ext cx="3300411" cy="9548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fontAlgn="auto">
              <a:spcAft>
                <a:spcPts val="0"/>
              </a:spcAft>
              <a:buNone/>
            </a:pPr>
            <a:r>
              <a:rPr lang="ru-RU" sz="2000" b="0" dirty="0"/>
              <a:t>Инвестиции в последнее приводят к увеличению прибыли до 40% </a:t>
            </a:r>
          </a:p>
        </p:txBody>
      </p:sp>
      <p:graphicFrame>
        <p:nvGraphicFramePr>
          <p:cNvPr id="6" name="Таблица 5"/>
          <p:cNvGraphicFramePr>
            <a:graphicFrameLocks noGrp="1"/>
          </p:cNvGraphicFramePr>
          <p:nvPr>
            <p:extLst>
              <p:ext uri="{D42A27DB-BD31-4B8C-83A1-F6EECF244321}">
                <p14:modId xmlns:p14="http://schemas.microsoft.com/office/powerpoint/2010/main" val="1297363103"/>
              </p:ext>
            </p:extLst>
          </p:nvPr>
        </p:nvGraphicFramePr>
        <p:xfrm>
          <a:off x="5001896" y="1767368"/>
          <a:ext cx="4142104" cy="2976081"/>
        </p:xfrm>
        <a:graphic>
          <a:graphicData uri="http://schemas.openxmlformats.org/drawingml/2006/table">
            <a:tbl>
              <a:tblPr firstRow="1" firstCol="1" bandRow="1">
                <a:tableStyleId>{5C22544A-7EE6-4342-B048-85BDC9FD1C3A}</a:tableStyleId>
              </a:tblPr>
              <a:tblGrid>
                <a:gridCol w="2755233">
                  <a:extLst>
                    <a:ext uri="{9D8B030D-6E8A-4147-A177-3AD203B41FA5}">
                      <a16:colId xmlns="" xmlns:a16="http://schemas.microsoft.com/office/drawing/2014/main" val="2767716129"/>
                    </a:ext>
                  </a:extLst>
                </a:gridCol>
                <a:gridCol w="721432">
                  <a:extLst>
                    <a:ext uri="{9D8B030D-6E8A-4147-A177-3AD203B41FA5}">
                      <a16:colId xmlns="" xmlns:a16="http://schemas.microsoft.com/office/drawing/2014/main" val="1196689526"/>
                    </a:ext>
                  </a:extLst>
                </a:gridCol>
                <a:gridCol w="665439">
                  <a:extLst>
                    <a:ext uri="{9D8B030D-6E8A-4147-A177-3AD203B41FA5}">
                      <a16:colId xmlns="" xmlns:a16="http://schemas.microsoft.com/office/drawing/2014/main" val="2407733474"/>
                    </a:ext>
                  </a:extLst>
                </a:gridCol>
              </a:tblGrid>
              <a:tr h="502335">
                <a:tc>
                  <a:txBody>
                    <a:bodyPr/>
                    <a:lstStyle/>
                    <a:p>
                      <a:endParaRPr lang="en-US" sz="1000">
                        <a:effectLst/>
                        <a:latin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GB" sz="1200">
                          <a:effectLst/>
                        </a:rPr>
                        <a:t>2105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GB" sz="1200">
                          <a:effectLst/>
                        </a:rPr>
                        <a:t>NPV, 2024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168603539"/>
                  </a:ext>
                </a:extLst>
              </a:tr>
              <a:tr h="502335">
                <a:tc>
                  <a:txBody>
                    <a:bodyPr/>
                    <a:lstStyle/>
                    <a:p>
                      <a:pPr marL="0" marR="0">
                        <a:lnSpc>
                          <a:spcPct val="107000"/>
                        </a:lnSpc>
                        <a:spcBef>
                          <a:spcPts val="0"/>
                        </a:spcBef>
                        <a:spcAft>
                          <a:spcPts val="0"/>
                        </a:spcAft>
                      </a:pPr>
                      <a:r>
                        <a:rPr lang="en-GB" sz="1200">
                          <a:effectLst/>
                        </a:rPr>
                        <a:t>Income from 2 ha of planted poplar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-900000</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a:effectLst/>
                        </a:rPr>
                        <a:t>8335862</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947848863"/>
                  </a:ext>
                </a:extLst>
              </a:tr>
              <a:tr h="502335">
                <a:tc>
                  <a:txBody>
                    <a:bodyPr/>
                    <a:lstStyle/>
                    <a:p>
                      <a:pPr marL="0" marR="0">
                        <a:lnSpc>
                          <a:spcPct val="107000"/>
                        </a:lnSpc>
                        <a:spcBef>
                          <a:spcPts val="0"/>
                        </a:spcBef>
                        <a:spcAft>
                          <a:spcPts val="0"/>
                        </a:spcAft>
                      </a:pPr>
                      <a:r>
                        <a:rPr lang="en-GB" sz="1200">
                          <a:effectLst/>
                        </a:rPr>
                        <a:t>Income from yield increase by 15%, 54 ha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22941630</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116487635</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841402593"/>
                  </a:ext>
                </a:extLst>
              </a:tr>
              <a:tr h="502335">
                <a:tc>
                  <a:txBody>
                    <a:bodyPr/>
                    <a:lstStyle/>
                    <a:p>
                      <a:pPr marL="0" marR="0">
                        <a:lnSpc>
                          <a:spcPct val="107000"/>
                        </a:lnSpc>
                        <a:spcBef>
                          <a:spcPts val="0"/>
                        </a:spcBef>
                        <a:spcAft>
                          <a:spcPts val="0"/>
                        </a:spcAft>
                      </a:pPr>
                      <a:r>
                        <a:rPr lang="en-GB" sz="1200">
                          <a:effectLst/>
                        </a:rPr>
                        <a:t>The income from cotton cultivation, 56 ha</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17596600</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89347894</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304303602"/>
                  </a:ext>
                </a:extLst>
              </a:tr>
              <a:tr h="502335">
                <a:tc>
                  <a:txBody>
                    <a:bodyPr/>
                    <a:lstStyle/>
                    <a:p>
                      <a:pPr marL="0" marR="0">
                        <a:lnSpc>
                          <a:spcPct val="107000"/>
                        </a:lnSpc>
                        <a:spcBef>
                          <a:spcPts val="0"/>
                        </a:spcBef>
                        <a:spcAft>
                          <a:spcPts val="0"/>
                        </a:spcAft>
                      </a:pPr>
                      <a:r>
                        <a:rPr lang="en-GB" sz="1200" dirty="0">
                          <a:effectLst/>
                        </a:rPr>
                        <a:t>Useful income</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a:effectLst/>
                        </a:rPr>
                        <a:t> </a:t>
                      </a:r>
                      <a:endParaRPr lang="en-US" sz="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124823497</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046063119"/>
                  </a:ext>
                </a:extLst>
              </a:tr>
              <a:tr h="464406">
                <a:tc>
                  <a:txBody>
                    <a:bodyPr/>
                    <a:lstStyle/>
                    <a:p>
                      <a:pPr marL="0" marR="0">
                        <a:lnSpc>
                          <a:spcPct val="107000"/>
                        </a:lnSpc>
                        <a:spcBef>
                          <a:spcPts val="0"/>
                        </a:spcBef>
                        <a:spcAft>
                          <a:spcPts val="0"/>
                        </a:spcAft>
                      </a:pPr>
                      <a:r>
                        <a:rPr lang="en-GB" sz="1200">
                          <a:effectLst/>
                        </a:rPr>
                        <a:t>The benefit to the farmer,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tc>
                  <a:txBody>
                    <a:bodyPr/>
                    <a:lstStyle/>
                    <a:p>
                      <a:endParaRPr lang="en-US" sz="600">
                        <a:effectLst/>
                        <a:latin typeface="Calibri" panose="020F0502020204030204" pitchFamily="34" charset="0"/>
                      </a:endParaRPr>
                    </a:p>
                  </a:txBody>
                  <a:tcPr marL="68580" marR="68580" marT="0" marB="0" anchor="b"/>
                </a:tc>
                <a:tc>
                  <a:txBody>
                    <a:bodyPr/>
                    <a:lstStyle/>
                    <a:p>
                      <a:pPr marL="0" marR="0" algn="r">
                        <a:lnSpc>
                          <a:spcPct val="107000"/>
                        </a:lnSpc>
                        <a:spcBef>
                          <a:spcPts val="0"/>
                        </a:spcBef>
                        <a:spcAft>
                          <a:spcPts val="0"/>
                        </a:spcAft>
                      </a:pPr>
                      <a:r>
                        <a:rPr lang="en-GB" sz="900" dirty="0">
                          <a:effectLst/>
                        </a:rPr>
                        <a:t>39,7</a:t>
                      </a:r>
                      <a:endParaRPr lang="en-US" sz="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 xmlns:a16="http://schemas.microsoft.com/office/drawing/2014/main" val="2575473475"/>
                  </a:ext>
                </a:extLst>
              </a:tr>
            </a:tbl>
          </a:graphicData>
        </a:graphic>
      </p:graphicFrame>
    </p:spTree>
    <p:extLst>
      <p:ext uri="{BB962C8B-B14F-4D97-AF65-F5344CB8AC3E}">
        <p14:creationId xmlns:p14="http://schemas.microsoft.com/office/powerpoint/2010/main" val="3326322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t>Запланированные даты</a:t>
            </a:r>
          </a:p>
          <a:p>
            <a:r>
              <a:rPr lang="ru-RU" dirty="0"/>
              <a:t>Завершение национальных и регионального отчетов – Август 2016</a:t>
            </a:r>
          </a:p>
          <a:p>
            <a:r>
              <a:rPr lang="ru-RU" dirty="0"/>
              <a:t>Региональная встреча по презентации результатов – сентябрь 2016</a:t>
            </a:r>
          </a:p>
          <a:p>
            <a:pPr marL="0" indent="0">
              <a:buNone/>
            </a:pPr>
            <a:endParaRPr lang="ru-RU" dirty="0"/>
          </a:p>
          <a:p>
            <a:pPr marL="0" indent="0">
              <a:buNone/>
            </a:pPr>
            <a:endParaRPr lang="en-US" dirty="0"/>
          </a:p>
        </p:txBody>
      </p:sp>
    </p:spTree>
    <p:extLst>
      <p:ext uri="{BB962C8B-B14F-4D97-AF65-F5344CB8AC3E}">
        <p14:creationId xmlns:p14="http://schemas.microsoft.com/office/powerpoint/2010/main" val="3522974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ru-RU" b="1" dirty="0"/>
              <a:t>Трудности:</a:t>
            </a:r>
          </a:p>
          <a:p>
            <a:r>
              <a:rPr lang="ru-RU" dirty="0"/>
              <a:t>Развитие местного потенциала – на региональном и национальном уровне</a:t>
            </a:r>
          </a:p>
          <a:p>
            <a:r>
              <a:rPr lang="ru-RU" dirty="0"/>
              <a:t>Разработка нормативов, методик оценки и коэффициентов для экосистем Центральной Азии</a:t>
            </a:r>
          </a:p>
          <a:p>
            <a:pPr marL="0" indent="0">
              <a:buNone/>
            </a:pPr>
            <a:endParaRPr lang="en-US" dirty="0"/>
          </a:p>
        </p:txBody>
      </p:sp>
    </p:spTree>
    <p:extLst>
      <p:ext uri="{BB962C8B-B14F-4D97-AF65-F5344CB8AC3E}">
        <p14:creationId xmlns:p14="http://schemas.microsoft.com/office/powerpoint/2010/main" val="4241182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857524"/>
            <a:ext cx="9144000" cy="3917031"/>
          </a:xfrm>
        </p:spPr>
        <p:txBody>
          <a:bodyPr/>
          <a:lstStyle/>
          <a:p>
            <a:pPr marL="0" indent="0">
              <a:buNone/>
            </a:pPr>
            <a:r>
              <a:rPr lang="ru-RU" sz="2800" b="1" i="1" dirty="0"/>
              <a:t>Возможности для дальнейших шагов</a:t>
            </a:r>
          </a:p>
          <a:p>
            <a:r>
              <a:rPr lang="ru-RU" sz="2800" dirty="0"/>
              <a:t>Распространение полученных результатов</a:t>
            </a:r>
          </a:p>
          <a:p>
            <a:r>
              <a:rPr lang="ru-RU" sz="2800" dirty="0"/>
              <a:t>Интеграция в процесс принятия решений</a:t>
            </a:r>
          </a:p>
          <a:p>
            <a:r>
              <a:rPr lang="ru-RU" sz="2800" dirty="0"/>
              <a:t>Повышение осведомленности, доступность информации на всех уровнях</a:t>
            </a:r>
          </a:p>
          <a:p>
            <a:r>
              <a:rPr lang="ru-RU" sz="2800" b="1" dirty="0"/>
              <a:t>Разработка и согласование </a:t>
            </a:r>
            <a:r>
              <a:rPr lang="ru-RU" sz="2800" dirty="0"/>
              <a:t>нормативов, методики оценки и коэффициентов для экосистем ЦА</a:t>
            </a:r>
          </a:p>
          <a:p>
            <a:r>
              <a:rPr lang="ru-RU" sz="2800" dirty="0"/>
              <a:t>Применение подхода при управлении различными экосистемами (напр. водными бассейнами)</a:t>
            </a:r>
          </a:p>
          <a:p>
            <a:endParaRPr lang="ru-RU" sz="2800" dirty="0"/>
          </a:p>
          <a:p>
            <a:endParaRPr lang="ru-RU" sz="2800" dirty="0"/>
          </a:p>
          <a:p>
            <a:endParaRPr lang="en-US" sz="2800" dirty="0"/>
          </a:p>
        </p:txBody>
      </p:sp>
    </p:spTree>
    <p:extLst>
      <p:ext uri="{BB962C8B-B14F-4D97-AF65-F5344CB8AC3E}">
        <p14:creationId xmlns:p14="http://schemas.microsoft.com/office/powerpoint/2010/main" val="366853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3" name="Заголовок 2"/>
          <p:cNvSpPr>
            <a:spLocks noGrp="1"/>
          </p:cNvSpPr>
          <p:nvPr>
            <p:ph type="title"/>
          </p:nvPr>
        </p:nvSpPr>
        <p:spPr>
          <a:xfrm>
            <a:off x="937308" y="525955"/>
            <a:ext cx="7776000" cy="617928"/>
          </a:xfrm>
        </p:spPr>
        <p:txBody>
          <a:bodyPr/>
          <a:lstStyle/>
          <a:p>
            <a:pPr algn="ctr"/>
            <a:r>
              <a:rPr lang="ru-RU" dirty="0"/>
              <a:t>Спасибо!</a:t>
            </a:r>
            <a:endParaRPr lang="en-US" dirty="0"/>
          </a:p>
        </p:txBody>
      </p:sp>
      <p:sp>
        <p:nvSpPr>
          <p:cNvPr id="4" name="Объект 3"/>
          <p:cNvSpPr>
            <a:spLocks noGrp="1"/>
          </p:cNvSpPr>
          <p:nvPr>
            <p:ph idx="1"/>
          </p:nvPr>
        </p:nvSpPr>
        <p:spPr>
          <a:xfrm>
            <a:off x="0" y="999858"/>
            <a:ext cx="5460215" cy="5470215"/>
          </a:xfrm>
        </p:spPr>
        <p:txBody>
          <a:bodyPr/>
          <a:lstStyle/>
          <a:p>
            <a:pPr marL="0" indent="0">
              <a:buNone/>
            </a:pPr>
            <a:r>
              <a:rPr lang="ru-RU" sz="2000" b="1" i="1" dirty="0"/>
              <a:t>Ответственные координаторы стран:</a:t>
            </a:r>
            <a:endParaRPr lang="en-US" sz="2000" dirty="0"/>
          </a:p>
          <a:p>
            <a:r>
              <a:rPr lang="ru-RU" sz="2000" b="1" i="1" dirty="0"/>
              <a:t>Казахстан: </a:t>
            </a:r>
            <a:r>
              <a:rPr lang="ru-RU" sz="2000" dirty="0" err="1"/>
              <a:t>Байзаков</a:t>
            </a:r>
            <a:r>
              <a:rPr lang="ru-RU" sz="2000" dirty="0"/>
              <a:t> </a:t>
            </a:r>
            <a:r>
              <a:rPr lang="ru-RU" sz="2000" dirty="0" err="1"/>
              <a:t>Сабит</a:t>
            </a:r>
            <a:r>
              <a:rPr lang="ru-RU" sz="2000" dirty="0"/>
              <a:t>, </a:t>
            </a:r>
            <a:r>
              <a:rPr lang="en-US" sz="2000" dirty="0" err="1"/>
              <a:t>sbaizakov</a:t>
            </a:r>
            <a:r>
              <a:rPr lang="ru-RU" sz="2000" dirty="0"/>
              <a:t>@</a:t>
            </a:r>
            <a:r>
              <a:rPr lang="en-US" sz="2000" dirty="0"/>
              <a:t>mail</a:t>
            </a:r>
            <a:r>
              <a:rPr lang="ru-RU" sz="2000" dirty="0"/>
              <a:t>.</a:t>
            </a:r>
            <a:r>
              <a:rPr lang="en-US" sz="2000" dirty="0" err="1"/>
              <a:t>ru</a:t>
            </a:r>
            <a:endParaRPr lang="en-US" sz="2000" dirty="0"/>
          </a:p>
          <a:p>
            <a:r>
              <a:rPr lang="ru-RU" sz="2000" b="1" i="1" dirty="0"/>
              <a:t>Кыргызстан: </a:t>
            </a:r>
            <a:r>
              <a:rPr lang="ru-RU" sz="2000" dirty="0" err="1"/>
              <a:t>Сабырбеков</a:t>
            </a:r>
            <a:r>
              <a:rPr lang="ru-RU" sz="2000" dirty="0"/>
              <a:t> </a:t>
            </a:r>
            <a:r>
              <a:rPr lang="ru-RU" sz="2000" dirty="0" err="1"/>
              <a:t>Рахат</a:t>
            </a:r>
            <a:r>
              <a:rPr lang="ru-RU" sz="2000" dirty="0"/>
              <a:t>, rahat.sabyrbekov@gmail.com, </a:t>
            </a:r>
            <a:endParaRPr lang="en-US" sz="2000" dirty="0"/>
          </a:p>
          <a:p>
            <a:r>
              <a:rPr lang="ru-RU" sz="2000" b="1" i="1" dirty="0"/>
              <a:t>Таджикистан: </a:t>
            </a:r>
            <a:r>
              <a:rPr lang="ru-RU" sz="2000" dirty="0" err="1"/>
              <a:t>Шукуров</a:t>
            </a:r>
            <a:r>
              <a:rPr lang="ru-RU" sz="2000" dirty="0"/>
              <a:t> </a:t>
            </a:r>
            <a:r>
              <a:rPr lang="ru-RU" sz="2000" dirty="0" err="1"/>
              <a:t>Рахмон</a:t>
            </a:r>
            <a:r>
              <a:rPr lang="ru-RU" sz="2000" dirty="0"/>
              <a:t>, </a:t>
            </a:r>
            <a:r>
              <a:rPr lang="en-GB" sz="2000" dirty="0"/>
              <a:t>R</a:t>
            </a:r>
            <a:r>
              <a:rPr lang="ru-RU" sz="2000" dirty="0"/>
              <a:t>_</a:t>
            </a:r>
            <a:r>
              <a:rPr lang="en-GB" sz="2000" dirty="0"/>
              <a:t>Shukurov</a:t>
            </a:r>
            <a:r>
              <a:rPr lang="ru-RU" sz="2000" dirty="0"/>
              <a:t>63@</a:t>
            </a:r>
            <a:r>
              <a:rPr lang="en-GB" sz="2000" dirty="0"/>
              <a:t>yahoo</a:t>
            </a:r>
            <a:r>
              <a:rPr lang="ru-RU" sz="2000" dirty="0"/>
              <a:t>.</a:t>
            </a:r>
            <a:r>
              <a:rPr lang="en-GB" sz="2000" dirty="0"/>
              <a:t>com</a:t>
            </a:r>
            <a:r>
              <a:rPr lang="ru-RU" sz="2000" dirty="0"/>
              <a:t>, </a:t>
            </a:r>
            <a:endParaRPr lang="en-US" sz="2000" dirty="0"/>
          </a:p>
          <a:p>
            <a:r>
              <a:rPr lang="ru-RU" sz="2000" b="1" i="1" dirty="0"/>
              <a:t>Туркменистан: </a:t>
            </a:r>
            <a:r>
              <a:rPr lang="ru-RU" sz="2000" dirty="0"/>
              <a:t>Непесов </a:t>
            </a:r>
            <a:r>
              <a:rPr lang="ru-RU" sz="2000" dirty="0" err="1"/>
              <a:t>Мурад</a:t>
            </a:r>
            <a:r>
              <a:rPr lang="ru-RU" sz="2000" dirty="0"/>
              <a:t>, </a:t>
            </a:r>
            <a:r>
              <a:rPr lang="en-US" sz="2000" dirty="0" err="1"/>
              <a:t>MuradNepesov</a:t>
            </a:r>
            <a:r>
              <a:rPr lang="ru-RU" sz="2000" dirty="0"/>
              <a:t>@</a:t>
            </a:r>
            <a:r>
              <a:rPr lang="en-US" sz="2000" dirty="0" err="1"/>
              <a:t>gmail</a:t>
            </a:r>
            <a:r>
              <a:rPr lang="ru-RU" sz="2000" dirty="0"/>
              <a:t>.</a:t>
            </a:r>
            <a:r>
              <a:rPr lang="en-US" sz="2000" dirty="0"/>
              <a:t>com</a:t>
            </a:r>
          </a:p>
          <a:p>
            <a:r>
              <a:rPr lang="ru-RU" sz="2000" b="1" i="1" dirty="0"/>
              <a:t>Узбекистан: </a:t>
            </a:r>
            <a:r>
              <a:rPr lang="ru-RU" sz="2000" dirty="0" err="1"/>
              <a:t>Назаркулов</a:t>
            </a:r>
            <a:r>
              <a:rPr lang="ru-RU" sz="2000" dirty="0"/>
              <a:t> </a:t>
            </a:r>
            <a:r>
              <a:rPr lang="ru-RU" sz="2000" dirty="0" err="1"/>
              <a:t>Умиджан</a:t>
            </a:r>
            <a:r>
              <a:rPr lang="ru-RU" sz="2000" dirty="0"/>
              <a:t>, эл. почта: umid.nazarkulov@gmail.com</a:t>
            </a:r>
            <a:endParaRPr lang="en-US" sz="2000" dirty="0"/>
          </a:p>
        </p:txBody>
      </p:sp>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0720" y="1593273"/>
            <a:ext cx="4183279" cy="2784763"/>
          </a:xfrm>
          <a:prstGeom prst="rect">
            <a:avLst/>
          </a:prstGeom>
        </p:spPr>
      </p:pic>
    </p:spTree>
    <p:extLst>
      <p:ext uri="{BB962C8B-B14F-4D97-AF65-F5344CB8AC3E}">
        <p14:creationId xmlns:p14="http://schemas.microsoft.com/office/powerpoint/2010/main" val="35162418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700808"/>
            <a:ext cx="7128792" cy="4205063"/>
          </a:xfrm>
        </p:spPr>
        <p:txBody>
          <a:bodyPr/>
          <a:lstStyle/>
          <a:p>
            <a:pPr>
              <a:lnSpc>
                <a:spcPct val="114000"/>
              </a:lnSpc>
              <a:spcAft>
                <a:spcPts val="600"/>
              </a:spcAft>
              <a:buNone/>
            </a:pPr>
            <a:r>
              <a:rPr lang="ru-RU" sz="2000" b="1" dirty="0">
                <a:latin typeface="Arial" panose="020B0604020202020204" pitchFamily="34" charset="0"/>
                <a:cs typeface="Arial" panose="020B0604020202020204" pitchFamily="34" charset="0"/>
              </a:rPr>
              <a:t>Видение </a:t>
            </a:r>
            <a:r>
              <a:rPr lang="tk-TM" sz="2000" b="1" dirty="0">
                <a:latin typeface="Arial" panose="020B0604020202020204" pitchFamily="34" charset="0"/>
                <a:cs typeface="Arial" panose="020B0604020202020204" pitchFamily="34" charset="0"/>
              </a:rPr>
              <a:t>ELD</a:t>
            </a:r>
            <a:r>
              <a:rPr lang="ru-RU" sz="2000" b="1" dirty="0">
                <a:latin typeface="Arial" panose="020B0604020202020204" pitchFamily="34" charset="0"/>
                <a:cs typeface="Arial" panose="020B0604020202020204" pitchFamily="34" charset="0"/>
              </a:rPr>
              <a:t>:</a:t>
            </a:r>
          </a:p>
          <a:p>
            <a:pPr>
              <a:lnSpc>
                <a:spcPct val="114000"/>
              </a:lnSpc>
              <a:spcAft>
                <a:spcPts val="600"/>
              </a:spcAft>
              <a:buNone/>
            </a:pPr>
            <a:r>
              <a:rPr lang="ru-RU" sz="2000" b="1" dirty="0">
                <a:latin typeface="Arial" panose="020B0604020202020204" pitchFamily="34" charset="0"/>
                <a:cs typeface="Arial" panose="020B0604020202020204" pitchFamily="34" charset="0"/>
              </a:rPr>
              <a:t>«</a:t>
            </a:r>
            <a:r>
              <a:rPr lang="ru-RU" sz="2000" b="1" i="1" dirty="0">
                <a:latin typeface="Arial" panose="020B0604020202020204" pitchFamily="34" charset="0"/>
                <a:cs typeface="Arial" panose="020B0604020202020204" pitchFamily="34" charset="0"/>
              </a:rPr>
              <a:t>Трансформировать глобальное понимание </a:t>
            </a:r>
            <a:r>
              <a:rPr lang="ru-RU" sz="2000" i="1" dirty="0">
                <a:latin typeface="Arial" panose="020B0604020202020204" pitchFamily="34" charset="0"/>
                <a:cs typeface="Arial" panose="020B0604020202020204" pitchFamily="34" charset="0"/>
              </a:rPr>
              <a:t>экономической ценности </a:t>
            </a:r>
            <a:r>
              <a:rPr lang="en-US" sz="2000" b="1" i="1" dirty="0">
                <a:latin typeface="Arial" panose="020B0604020202020204" pitchFamily="34" charset="0"/>
                <a:cs typeface="Arial" panose="020B0604020202020204" pitchFamily="34" charset="0"/>
              </a:rPr>
              <a:t> </a:t>
            </a:r>
            <a:r>
              <a:rPr lang="ru-RU" sz="2000" i="1" dirty="0">
                <a:latin typeface="Arial" panose="020B0604020202020204" pitchFamily="34" charset="0"/>
                <a:cs typeface="Arial" panose="020B0604020202020204" pitchFamily="34" charset="0"/>
              </a:rPr>
              <a:t>производственных земель на основе рыночной и нерыночных ценностей, и </a:t>
            </a:r>
            <a:r>
              <a:rPr lang="ru-RU" sz="2000" b="1" i="1" dirty="0">
                <a:latin typeface="Arial" panose="020B0604020202020204" pitchFamily="34" charset="0"/>
                <a:cs typeface="Arial" panose="020B0604020202020204" pitchFamily="34" charset="0"/>
              </a:rPr>
              <a:t>улучшить осведомленность заинтересованных сторон</a:t>
            </a:r>
            <a:r>
              <a:rPr lang="ru-RU" sz="2000" i="1" dirty="0">
                <a:latin typeface="Arial" panose="020B0604020202020204" pitchFamily="34" charset="0"/>
                <a:cs typeface="Arial" panose="020B0604020202020204" pitchFamily="34" charset="0"/>
              </a:rPr>
              <a:t> о социально-экономических аргументах для </a:t>
            </a:r>
            <a:r>
              <a:rPr lang="ru-RU" sz="2000" b="1" i="1" dirty="0">
                <a:latin typeface="Arial" panose="020B0604020202020204" pitchFamily="34" charset="0"/>
                <a:cs typeface="Arial" panose="020B0604020202020204" pitchFamily="34" charset="0"/>
              </a:rPr>
              <a:t>улучшения устойчивого управления земельными ресурсами</a:t>
            </a:r>
            <a:r>
              <a:rPr lang="ru-RU" sz="2000" i="1" dirty="0">
                <a:latin typeface="Arial" panose="020B0604020202020204" pitchFamily="34" charset="0"/>
                <a:cs typeface="Arial" panose="020B0604020202020204" pitchFamily="34" charset="0"/>
              </a:rPr>
              <a:t>, предотвращения потери природного капитала, сохранения экосистемных услуг, решения вопросов изменения климата и решения продовольственной, энергетической и водной безопасности.»</a:t>
            </a:r>
          </a:p>
          <a:p>
            <a:pPr>
              <a:lnSpc>
                <a:spcPct val="114000"/>
              </a:lnSpc>
              <a:spcAft>
                <a:spcPts val="600"/>
              </a:spcAft>
              <a:buNone/>
            </a:pPr>
            <a:endParaRPr lang="ru-RU" sz="2000" b="1" dirty="0">
              <a:latin typeface="Arial" panose="020B0604020202020204" pitchFamily="34" charset="0"/>
              <a:cs typeface="Arial" panose="020B0604020202020204" pitchFamily="34" charset="0"/>
            </a:endParaRPr>
          </a:p>
        </p:txBody>
      </p:sp>
      <p:pic>
        <p:nvPicPr>
          <p:cNvPr id="1028" name="Picture 4" descr="http://www.klimaatportaal.nl/pro1/general/show_picture_general.asp?documentid=226&amp;GUID=%7B9366A5BD-E29E-47BA-BB71-07C9CCDEA6DC%7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8963" y="1772816"/>
            <a:ext cx="1530302" cy="208828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http://www.ufz.de/export/data/1/26431_CMS_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5957" y="3931390"/>
            <a:ext cx="1544883" cy="21726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844824"/>
            <a:ext cx="8316416" cy="3888432"/>
          </a:xfrm>
        </p:spPr>
        <p:txBody>
          <a:bodyPr/>
          <a:lstStyle/>
          <a:p>
            <a:pPr>
              <a:buNone/>
            </a:pPr>
            <a:r>
              <a:rPr lang="ru-RU" sz="2000" b="1" dirty="0">
                <a:latin typeface="Arial" pitchFamily="34" charset="0"/>
                <a:cs typeface="Arial" pitchFamily="34" charset="0"/>
              </a:rPr>
              <a:t>Цели инициативы в Центральной Азии</a:t>
            </a:r>
          </a:p>
          <a:p>
            <a:pPr>
              <a:spcBef>
                <a:spcPts val="1200"/>
              </a:spcBef>
              <a:buFontTx/>
              <a:buChar char="-"/>
            </a:pPr>
            <a:r>
              <a:rPr lang="ru-RU" sz="2000" dirty="0">
                <a:latin typeface="Arial" pitchFamily="34" charset="0"/>
                <a:cs typeface="Arial" pitchFamily="34" charset="0"/>
              </a:rPr>
              <a:t>Предоставить </a:t>
            </a:r>
            <a:r>
              <a:rPr lang="ru-RU" sz="2000" b="1" dirty="0">
                <a:latin typeface="Arial" pitchFamily="34" charset="0"/>
                <a:cs typeface="Arial" pitchFamily="34" charset="0"/>
              </a:rPr>
              <a:t>экономическую оценку потерь (ущерба) от деградации земельных ресурсов </a:t>
            </a:r>
            <a:r>
              <a:rPr lang="ru-RU" sz="2000" dirty="0">
                <a:latin typeface="Arial" pitchFamily="34" charset="0"/>
                <a:cs typeface="Arial" pitchFamily="34" charset="0"/>
              </a:rPr>
              <a:t>и их основных экосистемных услуг, вызванной человеческою деятельностью</a:t>
            </a:r>
          </a:p>
          <a:p>
            <a:pPr>
              <a:spcBef>
                <a:spcPts val="1200"/>
              </a:spcBef>
              <a:buFontTx/>
              <a:buChar char="-"/>
            </a:pPr>
            <a:r>
              <a:rPr lang="ru-RU" sz="2000" dirty="0">
                <a:latin typeface="Arial" pitchFamily="34" charset="0"/>
                <a:cs typeface="Arial" pitchFamily="34" charset="0"/>
              </a:rPr>
              <a:t>Рассмотреть </a:t>
            </a:r>
            <a:r>
              <a:rPr lang="ru-RU" sz="2000" b="1" dirty="0">
                <a:latin typeface="Arial" pitchFamily="34" charset="0"/>
                <a:cs typeface="Arial" pitchFamily="34" charset="0"/>
              </a:rPr>
              <a:t>экономическую эффективность </a:t>
            </a:r>
            <a:r>
              <a:rPr lang="ru-RU" sz="2000" dirty="0">
                <a:latin typeface="Arial" pitchFamily="34" charset="0"/>
                <a:cs typeface="Arial" pitchFamily="34" charset="0"/>
              </a:rPr>
              <a:t>и представить основные варианты </a:t>
            </a:r>
            <a:r>
              <a:rPr lang="ru-RU" sz="2000" b="1" dirty="0">
                <a:latin typeface="Arial" pitchFamily="34" charset="0"/>
                <a:cs typeface="Arial" pitchFamily="34" charset="0"/>
              </a:rPr>
              <a:t>практик\методов устойчивого использования земельных ресурсов</a:t>
            </a:r>
            <a:r>
              <a:rPr lang="ru-RU" sz="2000" dirty="0">
                <a:latin typeface="Arial" pitchFamily="34" charset="0"/>
                <a:cs typeface="Arial" pitchFamily="34" charset="0"/>
              </a:rPr>
              <a:t>, исходя из применимости и осуществимости</a:t>
            </a:r>
          </a:p>
          <a:p>
            <a:pPr>
              <a:spcBef>
                <a:spcPts val="1200"/>
              </a:spcBef>
              <a:buFontTx/>
              <a:buChar char="-"/>
            </a:pPr>
            <a:r>
              <a:rPr lang="ru-RU" sz="2000" dirty="0">
                <a:latin typeface="Arial" pitchFamily="34" charset="0"/>
                <a:cs typeface="Arial" pitchFamily="34" charset="0"/>
              </a:rPr>
              <a:t>Повысить </a:t>
            </a:r>
            <a:r>
              <a:rPr lang="ru-RU" sz="2000" b="1" dirty="0">
                <a:latin typeface="Arial" pitchFamily="34" charset="0"/>
                <a:cs typeface="Arial" pitchFamily="34" charset="0"/>
              </a:rPr>
              <a:t>информированность</a:t>
            </a:r>
            <a:r>
              <a:rPr lang="ru-RU" sz="2000" dirty="0">
                <a:latin typeface="Arial" pitchFamily="34" charset="0"/>
                <a:cs typeface="Arial" pitchFamily="34" charset="0"/>
              </a:rPr>
              <a:t> лиц принимающих решения и </a:t>
            </a:r>
            <a:r>
              <a:rPr lang="ru-RU" sz="2000" b="1" dirty="0">
                <a:latin typeface="Arial" pitchFamily="34" charset="0"/>
                <a:cs typeface="Arial" pitchFamily="34" charset="0"/>
              </a:rPr>
              <a:t>потенциал местных специалистов </a:t>
            </a:r>
            <a:r>
              <a:rPr lang="ru-RU" sz="2000" dirty="0">
                <a:latin typeface="Arial" pitchFamily="34" charset="0"/>
                <a:cs typeface="Arial" pitchFamily="34" charset="0"/>
              </a:rPr>
              <a:t>по применению анализа и экономической оценки экосистем при принятии решений</a:t>
            </a:r>
            <a:endParaRPr lang="en-US" sz="2000" dirty="0">
              <a:latin typeface="Arial" pitchFamily="34" charset="0"/>
              <a:cs typeface="Arial" pitchFamily="34" charset="0"/>
            </a:endParaRPr>
          </a:p>
          <a:p>
            <a:pPr marL="0" indent="0">
              <a:spcBef>
                <a:spcPts val="1200"/>
              </a:spcBef>
              <a:buNone/>
            </a:pPr>
            <a:r>
              <a:rPr lang="ru-RU" sz="2000" dirty="0">
                <a:latin typeface="Arial" pitchFamily="34" charset="0"/>
                <a:cs typeface="Arial" pitchFamily="34" charset="0"/>
              </a:rPr>
              <a:t/>
            </a:r>
            <a:br>
              <a:rPr lang="ru-RU" sz="2000" dirty="0">
                <a:latin typeface="Arial" pitchFamily="34" charset="0"/>
                <a:cs typeface="Arial" pitchFamily="34" charset="0"/>
              </a:rPr>
            </a:br>
            <a:endParaRPr lang="ru-RU" sz="2000" dirty="0">
              <a:latin typeface="Arial" pitchFamily="34" charset="0"/>
              <a:cs typeface="Arial" pitchFamily="34" charset="0"/>
            </a:endParaRPr>
          </a:p>
          <a:p>
            <a:pPr>
              <a:buFontTx/>
              <a:buChar char="-"/>
            </a:pPr>
            <a:endParaRPr lang="ru-RU" sz="2000" dirty="0">
              <a:latin typeface="Arial" pitchFamily="34" charset="0"/>
              <a:cs typeface="Arial" pitchFamily="34" charset="0"/>
            </a:endParaRPr>
          </a:p>
          <a:p>
            <a:pPr>
              <a:buFontTx/>
              <a:buChar char="-"/>
            </a:pPr>
            <a:endParaRPr lang="ru-RU" sz="2000" dirty="0">
              <a:latin typeface="Arial" pitchFamily="34" charset="0"/>
              <a:cs typeface="Arial" pitchFamily="34" charset="0"/>
            </a:endParaRPr>
          </a:p>
          <a:p>
            <a:pPr>
              <a:buFontTx/>
              <a:buChar char="-"/>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77952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p:cNvGraphicFramePr/>
          <p:nvPr>
            <p:extLst>
              <p:ext uri="{D42A27DB-BD31-4B8C-83A1-F6EECF244321}">
                <p14:modId xmlns:p14="http://schemas.microsoft.com/office/powerpoint/2010/main" val="4254075360"/>
              </p:ext>
            </p:extLst>
          </p:nvPr>
        </p:nvGraphicFramePr>
        <p:xfrm>
          <a:off x="0" y="1633240"/>
          <a:ext cx="9134639"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Diagonal liegende Ecken des Rechtecks schneiden 9"/>
          <p:cNvSpPr/>
          <p:nvPr/>
        </p:nvSpPr>
        <p:spPr>
          <a:xfrm>
            <a:off x="-1" y="1921272"/>
            <a:ext cx="1785859" cy="648072"/>
          </a:xfrm>
          <a:prstGeom prst="snip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000" dirty="0"/>
              <a:t>Глобальная сеть</a:t>
            </a:r>
            <a:r>
              <a:rPr lang="de-DE" sz="2000" dirty="0"/>
              <a:t> ELD</a:t>
            </a:r>
          </a:p>
        </p:txBody>
      </p:sp>
      <p:cxnSp>
        <p:nvCxnSpPr>
          <p:cNvPr id="11" name="Gerade Verbindung mit Pfeil 10"/>
          <p:cNvCxnSpPr/>
          <p:nvPr/>
        </p:nvCxnSpPr>
        <p:spPr>
          <a:xfrm>
            <a:off x="2102520" y="1895872"/>
            <a:ext cx="712879" cy="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cxnSp>
        <p:nvCxnSpPr>
          <p:cNvPr id="12" name="Gerade Verbindung mit Pfeil 11"/>
          <p:cNvCxnSpPr/>
          <p:nvPr/>
        </p:nvCxnSpPr>
        <p:spPr>
          <a:xfrm flipH="1">
            <a:off x="2055912" y="2628837"/>
            <a:ext cx="720080" cy="0"/>
          </a:xfrm>
          <a:prstGeom prst="straightConnector1">
            <a:avLst/>
          </a:prstGeom>
          <a:ln w="28575">
            <a:tailEnd type="arrow"/>
          </a:ln>
        </p:spPr>
        <p:style>
          <a:lnRef idx="1">
            <a:schemeClr val="accent3"/>
          </a:lnRef>
          <a:fillRef idx="0">
            <a:schemeClr val="accent3"/>
          </a:fillRef>
          <a:effectRef idx="0">
            <a:schemeClr val="accent3"/>
          </a:effectRef>
          <a:fontRef idx="minor">
            <a:schemeClr val="tx1"/>
          </a:fontRef>
        </p:style>
      </p:cxnSp>
      <p:sp>
        <p:nvSpPr>
          <p:cNvPr id="18" name="Abgerundetes Rechteck 17"/>
          <p:cNvSpPr/>
          <p:nvPr/>
        </p:nvSpPr>
        <p:spPr>
          <a:xfrm>
            <a:off x="7452320" y="2026011"/>
            <a:ext cx="1368152" cy="654618"/>
          </a:xfrm>
          <a:prstGeom prst="roundRect">
            <a:avLst/>
          </a:prstGeom>
          <a:solidFill>
            <a:schemeClr val="bg1">
              <a:lumMod val="8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chemeClr val="tx1"/>
                </a:solidFill>
              </a:rPr>
              <a:t>Региональный координатор </a:t>
            </a:r>
            <a:r>
              <a:rPr lang="de-DE" sz="1200" dirty="0">
                <a:solidFill>
                  <a:schemeClr val="tx1"/>
                </a:solidFill>
              </a:rPr>
              <a:t>ELD</a:t>
            </a:r>
          </a:p>
        </p:txBody>
      </p:sp>
      <p:sp>
        <p:nvSpPr>
          <p:cNvPr id="19" name="Pfeil nach links 18"/>
          <p:cNvSpPr/>
          <p:nvPr/>
        </p:nvSpPr>
        <p:spPr>
          <a:xfrm>
            <a:off x="6156176" y="2142716"/>
            <a:ext cx="1080120" cy="435321"/>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22" name="Titel 2"/>
          <p:cNvSpPr>
            <a:spLocks noGrp="1"/>
          </p:cNvSpPr>
          <p:nvPr>
            <p:ph type="title"/>
          </p:nvPr>
        </p:nvSpPr>
        <p:spPr>
          <a:xfrm>
            <a:off x="35496" y="481224"/>
            <a:ext cx="8633432" cy="617928"/>
          </a:xfrm>
        </p:spPr>
        <p:txBody>
          <a:bodyPr/>
          <a:lstStyle/>
          <a:p>
            <a:r>
              <a:rPr lang="de-DE" dirty="0"/>
              <a:t>ELD </a:t>
            </a:r>
            <a:r>
              <a:rPr lang="ru-RU" dirty="0"/>
              <a:t>в Центральной Азии – </a:t>
            </a:r>
            <a:br>
              <a:rPr lang="ru-RU" dirty="0"/>
            </a:br>
            <a:r>
              <a:rPr lang="ru-RU" dirty="0" err="1"/>
              <a:t>многопартнерская</a:t>
            </a:r>
            <a:r>
              <a:rPr lang="ru-RU" dirty="0"/>
              <a:t> инициатива</a:t>
            </a:r>
            <a:endParaRPr lang="de-DE" dirty="0"/>
          </a:p>
        </p:txBody>
      </p:sp>
      <p:sp>
        <p:nvSpPr>
          <p:cNvPr id="2" name="Eine Ecke des Rechtecks abrunden 1"/>
          <p:cNvSpPr/>
          <p:nvPr/>
        </p:nvSpPr>
        <p:spPr bwMode="auto">
          <a:xfrm>
            <a:off x="1785859" y="1975211"/>
            <a:ext cx="1371600" cy="533400"/>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600" dirty="0">
                <a:solidFill>
                  <a:schemeClr val="bg1"/>
                </a:solidFill>
                <a:latin typeface="Arial" charset="0"/>
              </a:rPr>
              <a:t>Секретариат </a:t>
            </a:r>
            <a:r>
              <a:rPr lang="en-US" sz="1600" dirty="0">
                <a:solidFill>
                  <a:schemeClr val="bg1"/>
                </a:solidFill>
                <a:latin typeface="Arial" charset="0"/>
              </a:rPr>
              <a:t>E</a:t>
            </a:r>
            <a:r>
              <a:rPr kumimoji="0" lang="de-DE" sz="1600" b="1" i="0" u="none" strike="noStrike" cap="none" normalizeH="0" baseline="0" dirty="0">
                <a:ln>
                  <a:noFill/>
                </a:ln>
                <a:solidFill>
                  <a:schemeClr val="bg1"/>
                </a:solidFill>
                <a:effectLst/>
                <a:latin typeface="Arial" charset="0"/>
              </a:rPr>
              <a:t>LD</a:t>
            </a:r>
          </a:p>
        </p:txBody>
      </p:sp>
      <p:sp>
        <p:nvSpPr>
          <p:cNvPr id="13" name="Eine Ecke des Rechtecks abrunden 12"/>
          <p:cNvSpPr/>
          <p:nvPr/>
        </p:nvSpPr>
        <p:spPr bwMode="auto">
          <a:xfrm>
            <a:off x="3944859" y="3181711"/>
            <a:ext cx="1371600" cy="533400"/>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1600" b="1" i="0" u="none" strike="noStrike" cap="none" normalizeH="0" baseline="0" dirty="0">
                <a:ln>
                  <a:noFill/>
                </a:ln>
                <a:solidFill>
                  <a:schemeClr val="bg1"/>
                </a:solidFill>
                <a:effectLst/>
                <a:latin typeface="Arial" charset="0"/>
              </a:rPr>
              <a:t>ICARDA</a:t>
            </a:r>
          </a:p>
        </p:txBody>
      </p:sp>
      <p:sp>
        <p:nvSpPr>
          <p:cNvPr id="15" name="Eine Ecke des Rechtecks abrunden 14"/>
          <p:cNvSpPr/>
          <p:nvPr/>
        </p:nvSpPr>
        <p:spPr bwMode="auto">
          <a:xfrm>
            <a:off x="35496" y="5753100"/>
            <a:ext cx="1691680" cy="1104899"/>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100" dirty="0">
                <a:solidFill>
                  <a:schemeClr val="bg1"/>
                </a:solidFill>
                <a:latin typeface="Arial" charset="0"/>
              </a:rPr>
              <a:t>Инновационный научный институт</a:t>
            </a:r>
            <a:endParaRPr kumimoji="0" lang="de-DE" sz="1100" b="1" i="0" u="none" strike="noStrike" cap="none" normalizeH="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100" baseline="0" dirty="0">
                <a:solidFill>
                  <a:schemeClr val="bg1"/>
                </a:solidFill>
                <a:latin typeface="Arial" charset="0"/>
              </a:rPr>
              <a:t>„</a:t>
            </a:r>
            <a:r>
              <a:rPr lang="ru-RU" sz="1100" dirty="0" err="1">
                <a:solidFill>
                  <a:schemeClr val="bg1"/>
                </a:solidFill>
                <a:latin typeface="Arial" charset="0"/>
              </a:rPr>
              <a:t>Казлес</a:t>
            </a:r>
            <a:r>
              <a:rPr lang="ru-RU" sz="1100" dirty="0">
                <a:solidFill>
                  <a:schemeClr val="bg1"/>
                </a:solidFill>
                <a:latin typeface="Arial" charset="0"/>
              </a:rPr>
              <a:t> проект»</a:t>
            </a:r>
            <a:r>
              <a:rPr lang="de-DE" sz="1100" dirty="0">
                <a:solidFill>
                  <a:schemeClr val="bg1"/>
                </a:solidFill>
                <a:latin typeface="Arial" charset="0"/>
              </a:rPr>
              <a:t>,</a:t>
            </a:r>
            <a:endParaRPr lang="ru-RU"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ru-RU" sz="1100" dirty="0">
                <a:solidFill>
                  <a:schemeClr val="bg1"/>
                </a:solidFill>
                <a:latin typeface="Arial" charset="0"/>
              </a:rPr>
              <a:t>ПРООН </a:t>
            </a:r>
            <a:r>
              <a:rPr lang="de-DE" sz="1100" dirty="0" err="1">
                <a:solidFill>
                  <a:schemeClr val="bg1"/>
                </a:solidFill>
                <a:latin typeface="Arial" charset="0"/>
              </a:rPr>
              <a:t>BioFin</a:t>
            </a:r>
            <a:endParaRPr lang="de-DE"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100" dirty="0">
                <a:solidFill>
                  <a:schemeClr val="bg1"/>
                </a:solidFill>
                <a:latin typeface="Arial" charset="0"/>
              </a:rPr>
              <a:t>GIZ </a:t>
            </a:r>
            <a:r>
              <a:rPr lang="de-DE" sz="1100" dirty="0" err="1">
                <a:solidFill>
                  <a:schemeClr val="bg1"/>
                </a:solidFill>
                <a:latin typeface="Arial" charset="0"/>
              </a:rPr>
              <a:t>Flermonica</a:t>
            </a:r>
            <a:endParaRPr kumimoji="0" lang="de-DE" sz="1100" b="1" i="0" u="none" strike="noStrike" cap="none" normalizeH="0" baseline="0" dirty="0">
              <a:ln>
                <a:noFill/>
              </a:ln>
              <a:solidFill>
                <a:schemeClr val="bg1"/>
              </a:solidFill>
              <a:effectLst/>
              <a:latin typeface="Arial" charset="0"/>
            </a:endParaRPr>
          </a:p>
        </p:txBody>
      </p:sp>
      <p:sp>
        <p:nvSpPr>
          <p:cNvPr id="16" name="Eine Ecke des Rechtecks abrunden 15"/>
          <p:cNvSpPr/>
          <p:nvPr/>
        </p:nvSpPr>
        <p:spPr bwMode="auto">
          <a:xfrm>
            <a:off x="1930400" y="5772148"/>
            <a:ext cx="1727200" cy="1085851"/>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ru-RU" sz="1050" dirty="0">
                <a:solidFill>
                  <a:schemeClr val="bg1"/>
                </a:solidFill>
                <a:latin typeface="Arial" charset="0"/>
              </a:rPr>
              <a:t>Государственный аграрный университет</a:t>
            </a:r>
            <a:endParaRPr lang="de-DE" sz="1050" dirty="0">
              <a:solidFill>
                <a:schemeClr val="bg1"/>
              </a:solidFill>
              <a:latin typeface="Arial" charset="0"/>
            </a:endParaRPr>
          </a:p>
          <a:p>
            <a:pPr algn="ctr"/>
            <a:r>
              <a:rPr lang="de-DE" sz="1050" dirty="0">
                <a:solidFill>
                  <a:schemeClr val="bg1"/>
                </a:solidFill>
                <a:latin typeface="Arial" charset="0"/>
              </a:rPr>
              <a:t>GIZ Flermoneca</a:t>
            </a:r>
          </a:p>
          <a:p>
            <a:pPr algn="ctr"/>
            <a:r>
              <a:rPr lang="ru-RU" sz="1050" dirty="0">
                <a:solidFill>
                  <a:schemeClr val="bg1"/>
                </a:solidFill>
                <a:latin typeface="Arial" charset="0"/>
              </a:rPr>
              <a:t>Региональный офис </a:t>
            </a:r>
            <a:r>
              <a:rPr lang="de-DE" sz="1050" dirty="0">
                <a:solidFill>
                  <a:schemeClr val="bg1"/>
                </a:solidFill>
                <a:latin typeface="Arial" charset="0"/>
              </a:rPr>
              <a:t>ICARDA 	</a:t>
            </a:r>
          </a:p>
        </p:txBody>
      </p:sp>
      <p:sp>
        <p:nvSpPr>
          <p:cNvPr id="17" name="Eine Ecke des Rechtecks abrunden 16"/>
          <p:cNvSpPr/>
          <p:nvPr/>
        </p:nvSpPr>
        <p:spPr bwMode="auto">
          <a:xfrm>
            <a:off x="3835400" y="5772149"/>
            <a:ext cx="1587499" cy="1085850"/>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a:ln>
                  <a:noFill/>
                </a:ln>
                <a:solidFill>
                  <a:schemeClr val="bg1"/>
                </a:solidFill>
                <a:effectLst/>
                <a:latin typeface="Arial" charset="0"/>
              </a:rPr>
              <a:t>Союз Экономистов</a:t>
            </a:r>
            <a:r>
              <a:rPr kumimoji="0" lang="ru-RU" sz="1100" b="1" i="0" u="none" strike="noStrike" cap="none" normalizeH="0" dirty="0">
                <a:ln>
                  <a:noFill/>
                </a:ln>
                <a:solidFill>
                  <a:schemeClr val="bg1"/>
                </a:solidFill>
                <a:effectLst/>
                <a:latin typeface="Arial" charset="0"/>
              </a:rPr>
              <a:t> </a:t>
            </a:r>
            <a:r>
              <a:rPr kumimoji="0" lang="ru-RU" sz="1100" b="1" i="0" u="none" strike="noStrike" cap="none" normalizeH="0" dirty="0" err="1">
                <a:ln>
                  <a:noFill/>
                </a:ln>
                <a:solidFill>
                  <a:schemeClr val="bg1"/>
                </a:solidFill>
                <a:effectLst/>
                <a:latin typeface="Arial" charset="0"/>
              </a:rPr>
              <a:t>Туркмнеистана</a:t>
            </a:r>
            <a:r>
              <a:rPr kumimoji="0" lang="ru-RU" sz="1100" b="1" i="0" u="none" strike="noStrike" cap="none" normalizeH="0" dirty="0">
                <a:ln>
                  <a:noFill/>
                </a:ln>
                <a:solidFill>
                  <a:schemeClr val="bg1"/>
                </a:solidFill>
                <a:effectLst/>
                <a:latin typeface="Arial" charset="0"/>
              </a:rPr>
              <a:t>, </a:t>
            </a:r>
            <a:endParaRPr kumimoji="0" lang="de-DE" sz="1100"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ru-RU" sz="1100" dirty="0">
                <a:solidFill>
                  <a:schemeClr val="bg1"/>
                </a:solidFill>
                <a:latin typeface="Arial" charset="0"/>
              </a:rPr>
              <a:t>Национальный институт пустыни, жив и </a:t>
            </a:r>
            <a:r>
              <a:rPr lang="ru-RU" sz="1100" dirty="0" err="1">
                <a:solidFill>
                  <a:schemeClr val="bg1"/>
                </a:solidFill>
                <a:latin typeface="Arial" charset="0"/>
              </a:rPr>
              <a:t>раст</a:t>
            </a:r>
            <a:r>
              <a:rPr lang="ru-RU" sz="1100" dirty="0">
                <a:solidFill>
                  <a:schemeClr val="bg1"/>
                </a:solidFill>
                <a:latin typeface="Arial" charset="0"/>
              </a:rPr>
              <a:t> мира	</a:t>
            </a:r>
            <a:endParaRPr kumimoji="0" lang="de-DE" sz="1600"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b="1" i="0" u="none" strike="noStrike" cap="none" normalizeH="0" baseline="0" dirty="0">
              <a:ln>
                <a:noFill/>
              </a:ln>
              <a:solidFill>
                <a:schemeClr val="bg1"/>
              </a:solidFill>
              <a:effectLst/>
              <a:latin typeface="Arial" charset="0"/>
            </a:endParaRPr>
          </a:p>
        </p:txBody>
      </p:sp>
      <p:sp>
        <p:nvSpPr>
          <p:cNvPr id="20" name="Eine Ecke des Rechtecks abrunden 19"/>
          <p:cNvSpPr/>
          <p:nvPr/>
        </p:nvSpPr>
        <p:spPr bwMode="auto">
          <a:xfrm>
            <a:off x="5743736" y="5734348"/>
            <a:ext cx="1609564" cy="1123652"/>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baseline="0" dirty="0" err="1">
                <a:ln>
                  <a:noFill/>
                </a:ln>
                <a:solidFill>
                  <a:schemeClr val="bg1"/>
                </a:solidFill>
                <a:effectLst/>
                <a:latin typeface="Arial" charset="0"/>
              </a:rPr>
              <a:t>Нац</a:t>
            </a:r>
            <a:r>
              <a:rPr kumimoji="0" lang="ru-RU" sz="1100" b="1" i="0" u="none" strike="noStrike" cap="none" normalizeH="0" baseline="0" dirty="0">
                <a:ln>
                  <a:noFill/>
                </a:ln>
                <a:solidFill>
                  <a:schemeClr val="bg1"/>
                </a:solidFill>
                <a:effectLst/>
                <a:latin typeface="Arial" charset="0"/>
              </a:rPr>
              <a:t> Центр </a:t>
            </a:r>
            <a:r>
              <a:rPr kumimoji="0" lang="ru-RU" sz="1100" b="1" i="0" u="none" strike="noStrike" cap="none" normalizeH="0" baseline="0" dirty="0" err="1">
                <a:ln>
                  <a:noFill/>
                </a:ln>
                <a:solidFill>
                  <a:schemeClr val="bg1"/>
                </a:solidFill>
                <a:effectLst/>
                <a:latin typeface="Arial" charset="0"/>
              </a:rPr>
              <a:t>биоразнообраия</a:t>
            </a:r>
            <a:endParaRPr kumimoji="0" lang="de-DE" sz="1100" b="1" i="0" u="none" strike="noStrike" cap="none" normalizeH="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lang="de-DE"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ru-RU" sz="1100" dirty="0">
                <a:solidFill>
                  <a:schemeClr val="bg1"/>
                </a:solidFill>
                <a:latin typeface="Arial" charset="0"/>
              </a:rPr>
              <a:t>Институт почвы</a:t>
            </a:r>
            <a:endParaRPr lang="de-DE"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100" dirty="0">
                <a:solidFill>
                  <a:schemeClr val="bg1"/>
                </a:solidFill>
                <a:latin typeface="Arial" charset="0"/>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dirty="0">
                <a:ln>
                  <a:noFill/>
                </a:ln>
                <a:solidFill>
                  <a:schemeClr val="bg1"/>
                </a:solidFill>
                <a:effectLst/>
                <a:latin typeface="Arial" charset="0"/>
              </a:rPr>
              <a:t>GIZ </a:t>
            </a:r>
            <a:r>
              <a:rPr kumimoji="0" lang="de-DE" sz="1100" b="1" i="0" u="none" strike="noStrike" cap="none" normalizeH="0" dirty="0" err="1">
                <a:ln>
                  <a:noFill/>
                </a:ln>
                <a:solidFill>
                  <a:schemeClr val="bg1"/>
                </a:solidFill>
                <a:effectLst/>
                <a:latin typeface="Arial" charset="0"/>
              </a:rPr>
              <a:t>Flermonica</a:t>
            </a:r>
            <a:r>
              <a:rPr kumimoji="0" lang="ru-RU" sz="1100" b="1" i="0" u="none" strike="noStrike" cap="none" normalizeH="0" dirty="0">
                <a:ln>
                  <a:noFill/>
                </a:ln>
                <a:solidFill>
                  <a:schemeClr val="bg1"/>
                </a:solidFill>
                <a:effectLst/>
                <a:latin typeface="Arial" charset="0"/>
              </a:rPr>
              <a:t>	</a:t>
            </a:r>
            <a:endParaRPr kumimoji="0" lang="de-DE" sz="1100" b="1" i="0" u="none" strike="noStrike" cap="none" normalizeH="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600" b="1" i="0" u="none" strike="noStrike" cap="none" normalizeH="0" baseline="0" dirty="0">
              <a:ln>
                <a:noFill/>
              </a:ln>
              <a:solidFill>
                <a:schemeClr val="bg1"/>
              </a:solidFill>
              <a:effectLst/>
              <a:latin typeface="Arial" charset="0"/>
            </a:endParaRPr>
          </a:p>
        </p:txBody>
      </p:sp>
      <p:sp>
        <p:nvSpPr>
          <p:cNvPr id="21" name="Eine Ecke des Rechtecks abrunden 20"/>
          <p:cNvSpPr/>
          <p:nvPr/>
        </p:nvSpPr>
        <p:spPr bwMode="auto">
          <a:xfrm>
            <a:off x="7607300" y="5734347"/>
            <a:ext cx="1536700" cy="1123651"/>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100" b="1" i="0" u="none" strike="noStrike" cap="none" normalizeH="0" dirty="0">
                <a:ln>
                  <a:noFill/>
                </a:ln>
                <a:solidFill>
                  <a:schemeClr val="bg1"/>
                </a:solidFill>
                <a:effectLst/>
                <a:latin typeface="Arial" charset="0"/>
              </a:rPr>
              <a:t>Управление Кадастра</a:t>
            </a:r>
            <a:endParaRPr kumimoji="0" lang="de-DE" sz="1100" b="1" i="0" u="none" strike="noStrike" cap="none" normalizeH="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ru-RU" sz="1100" dirty="0">
                <a:solidFill>
                  <a:schemeClr val="bg1"/>
                </a:solidFill>
                <a:latin typeface="Arial" charset="0"/>
              </a:rPr>
              <a:t>РЭЦ ЦА</a:t>
            </a:r>
            <a:r>
              <a:rPr lang="de-DE" sz="1100" baseline="0" dirty="0">
                <a:solidFill>
                  <a:schemeClr val="bg1"/>
                </a:solidFill>
                <a:latin typeface="Arial" charset="0"/>
              </a:rPr>
              <a:t>(</a:t>
            </a:r>
            <a:r>
              <a:rPr lang="ru-RU" sz="1100" baseline="0" dirty="0">
                <a:solidFill>
                  <a:schemeClr val="bg1"/>
                </a:solidFill>
                <a:latin typeface="Arial" charset="0"/>
              </a:rPr>
              <a:t>национальный проект)</a:t>
            </a:r>
            <a:endParaRPr lang="de-DE" sz="11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100" baseline="0" dirty="0">
                <a:solidFill>
                  <a:schemeClr val="bg1"/>
                </a:solidFill>
                <a:latin typeface="Arial" charset="0"/>
              </a:rPr>
              <a:t>GIZ </a:t>
            </a:r>
            <a:r>
              <a:rPr lang="de-DE" sz="1100" baseline="0" dirty="0" err="1">
                <a:solidFill>
                  <a:schemeClr val="bg1"/>
                </a:solidFill>
                <a:latin typeface="Arial" charset="0"/>
              </a:rPr>
              <a:t>Flermonica</a:t>
            </a:r>
            <a:endParaRPr lang="de-DE" sz="1100" baseline="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de-DE" sz="1100" b="1" i="0" u="none" strike="noStrike" cap="none" normalizeH="0" baseline="0" dirty="0">
              <a:ln>
                <a:noFill/>
              </a:ln>
              <a:solidFill>
                <a:schemeClr val="bg1"/>
              </a:solidFill>
              <a:effectLst/>
              <a:latin typeface="Arial" charset="0"/>
            </a:endParaRPr>
          </a:p>
        </p:txBody>
      </p:sp>
      <p:sp>
        <p:nvSpPr>
          <p:cNvPr id="23" name="Eine Ecke des Rechtecks abrunden 22"/>
          <p:cNvSpPr/>
          <p:nvPr/>
        </p:nvSpPr>
        <p:spPr bwMode="auto">
          <a:xfrm>
            <a:off x="35496" y="2693266"/>
            <a:ext cx="1691680" cy="1497734"/>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ru-RU" sz="1600" dirty="0">
                <a:solidFill>
                  <a:schemeClr val="bg1"/>
                </a:solidFill>
                <a:latin typeface="Arial" charset="0"/>
              </a:rPr>
              <a:t>РЭЦ ЦА</a:t>
            </a:r>
            <a:endParaRPr lang="de-DE" sz="16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charset="0"/>
              </a:rPr>
              <a:t>ПРООН</a:t>
            </a:r>
            <a:endParaRPr kumimoji="0" lang="de-DE" sz="1600" b="1" i="0" u="none" strike="noStrike" cap="none" normalizeH="0" baseline="0" dirty="0">
              <a:ln>
                <a:noFill/>
              </a:ln>
              <a:solidFill>
                <a:schemeClr val="bg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lang="de-DE" sz="1600" dirty="0">
                <a:solidFill>
                  <a:schemeClr val="bg1"/>
                </a:solidFill>
                <a:latin typeface="Arial" charset="0"/>
              </a:rPr>
              <a:t>GIZ</a:t>
            </a:r>
          </a:p>
          <a:p>
            <a:pPr marL="0" marR="0" indent="0" algn="ctr" defTabSz="914400" rtl="0" eaLnBrk="0" fontAlgn="base" latinLnBrk="0" hangingPunct="0">
              <a:lnSpc>
                <a:spcPct val="100000"/>
              </a:lnSpc>
              <a:spcBef>
                <a:spcPct val="0"/>
              </a:spcBef>
              <a:spcAft>
                <a:spcPct val="0"/>
              </a:spcAft>
              <a:buClrTx/>
              <a:buSzTx/>
              <a:buFontTx/>
              <a:buNone/>
              <a:tabLst/>
            </a:pPr>
            <a:r>
              <a:rPr lang="ru-RU" sz="1600" dirty="0">
                <a:solidFill>
                  <a:schemeClr val="bg1"/>
                </a:solidFill>
                <a:latin typeface="Arial" charset="0"/>
              </a:rPr>
              <a:t>Всемирный Банк</a:t>
            </a:r>
            <a:endParaRPr lang="de-DE" sz="1600" dirty="0">
              <a:solidFill>
                <a:schemeClr val="bg1"/>
              </a:solidFill>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charset="0"/>
              </a:rPr>
              <a:t>ФАО</a:t>
            </a:r>
            <a:endParaRPr kumimoji="0" lang="de-DE" sz="1600" b="1" i="0" u="none" strike="noStrike" cap="none" normalizeH="0" baseline="0" dirty="0">
              <a:ln>
                <a:noFill/>
              </a:ln>
              <a:solidFill>
                <a:schemeClr val="bg1"/>
              </a:solidFill>
              <a:effectLst/>
              <a:latin typeface="Arial" charset="0"/>
            </a:endParaRPr>
          </a:p>
        </p:txBody>
      </p:sp>
      <p:sp>
        <p:nvSpPr>
          <p:cNvPr id="24" name="Eine Ecke des Rechtecks abrunden 23"/>
          <p:cNvSpPr/>
          <p:nvPr/>
        </p:nvSpPr>
        <p:spPr bwMode="auto">
          <a:xfrm>
            <a:off x="7023100" y="2845520"/>
            <a:ext cx="1993900" cy="1129579"/>
          </a:xfrm>
          <a:prstGeom prst="round1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a:ln>
                  <a:noFill/>
                </a:ln>
                <a:solidFill>
                  <a:schemeClr val="bg1"/>
                </a:solidFill>
                <a:effectLst/>
                <a:latin typeface="Arial" charset="0"/>
              </a:rPr>
              <a:t>МКУР</a:t>
            </a:r>
            <a:endParaRPr kumimoji="0" lang="de-DE" sz="1600" b="1"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6424604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4686300" y="4457700"/>
            <a:ext cx="1790700" cy="596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sp>
        <p:nvSpPr>
          <p:cNvPr id="13" name="Rechteck 12"/>
          <p:cNvSpPr/>
          <p:nvPr/>
        </p:nvSpPr>
        <p:spPr bwMode="auto">
          <a:xfrm>
            <a:off x="4686300" y="2641600"/>
            <a:ext cx="1689100" cy="596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sp>
        <p:nvSpPr>
          <p:cNvPr id="14" name="Rechteck 13"/>
          <p:cNvSpPr/>
          <p:nvPr/>
        </p:nvSpPr>
        <p:spPr bwMode="auto">
          <a:xfrm>
            <a:off x="4787900" y="3536950"/>
            <a:ext cx="2432050" cy="596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sp>
        <p:nvSpPr>
          <p:cNvPr id="15" name="Rechteck 14"/>
          <p:cNvSpPr/>
          <p:nvPr/>
        </p:nvSpPr>
        <p:spPr bwMode="auto">
          <a:xfrm>
            <a:off x="4686300" y="5619750"/>
            <a:ext cx="1155700" cy="29845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a:ln>
                <a:noFill/>
              </a:ln>
              <a:solidFill>
                <a:srgbClr val="999999"/>
              </a:solidFill>
              <a:effectLst/>
              <a:latin typeface="Arial"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060889668"/>
              </p:ext>
            </p:extLst>
          </p:nvPr>
        </p:nvGraphicFramePr>
        <p:xfrm>
          <a:off x="215900" y="1739900"/>
          <a:ext cx="5264150" cy="4689135"/>
        </p:xfrm>
        <a:graphic>
          <a:graphicData uri="http://schemas.openxmlformats.org/drawingml/2006/table">
            <a:tbl>
              <a:tblPr firstRow="1" bandRow="1">
                <a:tableStyleId>{6E25E649-3F16-4E02-A733-19D2CDBF48F0}</a:tableStyleId>
              </a:tblPr>
              <a:tblGrid>
                <a:gridCol w="2632075">
                  <a:extLst>
                    <a:ext uri="{9D8B030D-6E8A-4147-A177-3AD203B41FA5}">
                      <a16:colId xmlns="" xmlns:a16="http://schemas.microsoft.com/office/drawing/2014/main" val="20000"/>
                    </a:ext>
                  </a:extLst>
                </a:gridCol>
                <a:gridCol w="2632075">
                  <a:extLst>
                    <a:ext uri="{9D8B030D-6E8A-4147-A177-3AD203B41FA5}">
                      <a16:colId xmlns="" xmlns:a16="http://schemas.microsoft.com/office/drawing/2014/main" val="20001"/>
                    </a:ext>
                  </a:extLst>
                </a:gridCol>
              </a:tblGrid>
              <a:tr h="748620">
                <a:tc>
                  <a:txBody>
                    <a:bodyPr/>
                    <a:lstStyle/>
                    <a:p>
                      <a:r>
                        <a:rPr lang="de-DE" dirty="0"/>
                        <a:t>Country</a:t>
                      </a:r>
                    </a:p>
                  </a:txBody>
                  <a:tcPr/>
                </a:tc>
                <a:tc>
                  <a:txBody>
                    <a:bodyPr/>
                    <a:lstStyle/>
                    <a:p>
                      <a:r>
                        <a:rPr lang="de-DE" dirty="0"/>
                        <a:t>Ecosystem</a:t>
                      </a:r>
                    </a:p>
                  </a:txBody>
                  <a:tcPr/>
                </a:tc>
                <a:extLst>
                  <a:ext uri="{0D108BD9-81ED-4DB2-BD59-A6C34878D82A}">
                    <a16:rowId xmlns="" xmlns:a16="http://schemas.microsoft.com/office/drawing/2014/main" val="10000"/>
                  </a:ext>
                </a:extLst>
              </a:tr>
              <a:tr h="759165">
                <a:tc>
                  <a:txBody>
                    <a:bodyPr/>
                    <a:lstStyle/>
                    <a:p>
                      <a:r>
                        <a:rPr lang="ru-RU" baseline="0" dirty="0"/>
                        <a:t>Кыргызстан – </a:t>
                      </a:r>
                      <a:endParaRPr lang="de-D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a:t>высокогорные пастбища</a:t>
                      </a:r>
                      <a:endParaRPr lang="de-DE" dirty="0"/>
                    </a:p>
                    <a:p>
                      <a:endParaRPr lang="de-DE" dirty="0"/>
                    </a:p>
                  </a:txBody>
                  <a:tcPr/>
                </a:tc>
                <a:extLst>
                  <a:ext uri="{0D108BD9-81ED-4DB2-BD59-A6C34878D82A}">
                    <a16:rowId xmlns="" xmlns:a16="http://schemas.microsoft.com/office/drawing/2014/main" val="10001"/>
                  </a:ext>
                </a:extLst>
              </a:tr>
              <a:tr h="759165">
                <a:tc>
                  <a:txBody>
                    <a:bodyPr/>
                    <a:lstStyle/>
                    <a:p>
                      <a:r>
                        <a:rPr lang="ru-RU" baseline="0" dirty="0"/>
                        <a:t>Таджикистан</a:t>
                      </a:r>
                      <a:endParaRPr lang="de-DE" dirty="0"/>
                    </a:p>
                  </a:txBody>
                  <a:tcPr/>
                </a:tc>
                <a:tc>
                  <a:txBody>
                    <a:bodyPr/>
                    <a:lstStyle/>
                    <a:p>
                      <a:r>
                        <a:rPr lang="ru-RU" baseline="0" dirty="0"/>
                        <a:t>предгорья и низкогорья</a:t>
                      </a:r>
                      <a:endParaRPr lang="de-DE" dirty="0"/>
                    </a:p>
                  </a:txBody>
                  <a:tcPr/>
                </a:tc>
                <a:extLst>
                  <a:ext uri="{0D108BD9-81ED-4DB2-BD59-A6C34878D82A}">
                    <a16:rowId xmlns="" xmlns:a16="http://schemas.microsoft.com/office/drawing/2014/main" val="10002"/>
                  </a:ext>
                </a:extLst>
              </a:tr>
              <a:tr h="759165">
                <a:tc>
                  <a:txBody>
                    <a:bodyPr/>
                    <a:lstStyle/>
                    <a:p>
                      <a:r>
                        <a:rPr lang="ru-RU" baseline="0" dirty="0"/>
                        <a:t>Казахстан</a:t>
                      </a:r>
                      <a:endParaRPr lang="de-DE" dirty="0"/>
                    </a:p>
                  </a:txBody>
                  <a:tcPr/>
                </a:tc>
                <a:tc>
                  <a:txBody>
                    <a:bodyPr/>
                    <a:lstStyle/>
                    <a:p>
                      <a:r>
                        <a:rPr lang="ru-RU" baseline="0" dirty="0"/>
                        <a:t>Леса</a:t>
                      </a:r>
                      <a:r>
                        <a:rPr lang="en-US" baseline="0" dirty="0"/>
                        <a:t> </a:t>
                      </a:r>
                      <a:r>
                        <a:rPr lang="ru-RU" baseline="0" dirty="0"/>
                        <a:t>и неполивное земледелие</a:t>
                      </a:r>
                      <a:endParaRPr lang="de-DE" dirty="0"/>
                    </a:p>
                  </a:txBody>
                  <a:tcPr/>
                </a:tc>
                <a:extLst>
                  <a:ext uri="{0D108BD9-81ED-4DB2-BD59-A6C34878D82A}">
                    <a16:rowId xmlns="" xmlns:a16="http://schemas.microsoft.com/office/drawing/2014/main" val="10003"/>
                  </a:ext>
                </a:extLst>
              </a:tr>
              <a:tr h="748620">
                <a:tc>
                  <a:txBody>
                    <a:bodyPr/>
                    <a:lstStyle/>
                    <a:p>
                      <a:r>
                        <a:rPr lang="ru-RU" baseline="0" dirty="0"/>
                        <a:t>Туркменистан </a:t>
                      </a:r>
                      <a:endParaRPr lang="de-DE" dirty="0"/>
                    </a:p>
                  </a:txBody>
                  <a:tcPr/>
                </a:tc>
                <a:tc>
                  <a:txBody>
                    <a:bodyPr/>
                    <a:lstStyle/>
                    <a:p>
                      <a:r>
                        <a:rPr lang="ru-RU" baseline="0" dirty="0"/>
                        <a:t>низменные пастбища</a:t>
                      </a:r>
                      <a:endParaRPr lang="de-DE" dirty="0"/>
                    </a:p>
                  </a:txBody>
                  <a:tcPr/>
                </a:tc>
                <a:extLst>
                  <a:ext uri="{0D108BD9-81ED-4DB2-BD59-A6C34878D82A}">
                    <a16:rowId xmlns="" xmlns:a16="http://schemas.microsoft.com/office/drawing/2014/main" val="10004"/>
                  </a:ext>
                </a:extLst>
              </a:tr>
              <a:tr h="759165">
                <a:tc>
                  <a:txBody>
                    <a:bodyPr/>
                    <a:lstStyle/>
                    <a:p>
                      <a:r>
                        <a:rPr lang="ru-RU" baseline="0" dirty="0"/>
                        <a:t>Узбекистан</a:t>
                      </a:r>
                      <a:endParaRPr lang="de-D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aseline="0" dirty="0"/>
                        <a:t>ирригационное сельское хозяйство</a:t>
                      </a:r>
                      <a:endParaRPr lang="de-DE" dirty="0"/>
                    </a:p>
                  </a:txBody>
                  <a:tcPr/>
                </a:tc>
                <a:extLst>
                  <a:ext uri="{0D108BD9-81ED-4DB2-BD59-A6C34878D82A}">
                    <a16:rowId xmlns="" xmlns:a16="http://schemas.microsoft.com/office/drawing/2014/main" val="10005"/>
                  </a:ext>
                </a:extLst>
              </a:tr>
            </a:tbl>
          </a:graphicData>
        </a:graphic>
      </p:graphicFrame>
      <p:pic>
        <p:nvPicPr>
          <p:cNvPr id="1028"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1385887"/>
            <a:ext cx="4067175"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itel 2"/>
          <p:cNvSpPr>
            <a:spLocks noGrp="1"/>
          </p:cNvSpPr>
          <p:nvPr>
            <p:ph type="title"/>
          </p:nvPr>
        </p:nvSpPr>
        <p:spPr>
          <a:xfrm>
            <a:off x="687926" y="1149410"/>
            <a:ext cx="7776000" cy="617928"/>
          </a:xfrm>
        </p:spPr>
        <p:txBody>
          <a:bodyPr/>
          <a:lstStyle/>
          <a:p>
            <a:r>
              <a:rPr lang="de-DE" dirty="0"/>
              <a:t>ELD </a:t>
            </a:r>
            <a:r>
              <a:rPr lang="ru-RU" dirty="0"/>
              <a:t>в Центральной Азии </a:t>
            </a:r>
            <a:r>
              <a:rPr lang="de-DE" dirty="0"/>
              <a:t>– </a:t>
            </a:r>
            <a:r>
              <a:rPr lang="ru-RU" dirty="0"/>
              <a:t>высотный подход</a:t>
            </a:r>
            <a:endParaRPr lang="de-DE" dirty="0"/>
          </a:p>
        </p:txBody>
      </p:sp>
    </p:spTree>
    <p:extLst>
      <p:ext uri="{BB962C8B-B14F-4D97-AF65-F5344CB8AC3E}">
        <p14:creationId xmlns:p14="http://schemas.microsoft.com/office/powerpoint/2010/main" val="15244230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ата 1"/>
          <p:cNvSpPr>
            <a:spLocks noGrp="1"/>
          </p:cNvSpPr>
          <p:nvPr>
            <p:ph type="dt" sz="half" idx="11"/>
          </p:nvPr>
        </p:nvSpPr>
        <p:spPr/>
        <p:txBody>
          <a:bodyPr/>
          <a:lstStyle/>
          <a:p>
            <a:fld id="{9317A057-C766-48FB-B1EC-CC1898F04EF1}" type="datetime1">
              <a:rPr lang="de-DE" noProof="0" smtClean="0"/>
              <a:pPr/>
              <a:t>24.05.2016</a:t>
            </a:fld>
            <a:endParaRPr lang="de-DE" noProof="0" dirty="0"/>
          </a:p>
        </p:txBody>
      </p:sp>
      <p:sp>
        <p:nvSpPr>
          <p:cNvPr id="3" name="Заголовок 2"/>
          <p:cNvSpPr>
            <a:spLocks noGrp="1"/>
          </p:cNvSpPr>
          <p:nvPr>
            <p:ph type="title"/>
          </p:nvPr>
        </p:nvSpPr>
        <p:spPr>
          <a:xfrm>
            <a:off x="1089400" y="0"/>
            <a:ext cx="7776000" cy="617928"/>
          </a:xfrm>
        </p:spPr>
        <p:txBody>
          <a:bodyPr/>
          <a:lstStyle/>
          <a:p>
            <a:r>
              <a:rPr lang="ru-RU" b="1" dirty="0"/>
              <a:t>Пилотные участки </a:t>
            </a:r>
            <a:r>
              <a:rPr lang="en-US" b="1" dirty="0"/>
              <a:t>ELD </a:t>
            </a:r>
            <a:r>
              <a:rPr lang="ru-RU" b="1" dirty="0"/>
              <a:t>в Центральной Азии </a:t>
            </a:r>
            <a:endParaRPr lang="en-US" b="1" dirty="0"/>
          </a:p>
        </p:txBody>
      </p:sp>
      <p:sp>
        <p:nvSpPr>
          <p:cNvPr id="4" name="Объект 3"/>
          <p:cNvSpPr>
            <a:spLocks noGrp="1"/>
          </p:cNvSpPr>
          <p:nvPr>
            <p:ph idx="1"/>
          </p:nvPr>
        </p:nvSpPr>
        <p:spPr>
          <a:xfrm>
            <a:off x="0" y="1399603"/>
            <a:ext cx="2178801" cy="702465"/>
          </a:xfrm>
        </p:spPr>
        <p:txBody>
          <a:bodyPr/>
          <a:lstStyle/>
          <a:p>
            <a:pPr>
              <a:buFont typeface="Arial" panose="020B0604020202020204" pitchFamily="34" charset="0"/>
              <a:buChar char="•"/>
            </a:pPr>
            <a:r>
              <a:rPr lang="ru-RU" sz="1600" dirty="0"/>
              <a:t>Определить основные причины и ущерб от деградации земель</a:t>
            </a:r>
          </a:p>
          <a:p>
            <a:pPr>
              <a:buFont typeface="Arial" panose="020B0604020202020204" pitchFamily="34" charset="0"/>
              <a:buChar char="•"/>
            </a:pPr>
            <a:r>
              <a:rPr lang="ru-RU" sz="1600" dirty="0"/>
              <a:t>Посчитать затраты от деградации земли и экосистемных услуг</a:t>
            </a:r>
          </a:p>
          <a:p>
            <a:pPr>
              <a:buFont typeface="Arial" panose="020B0604020202020204" pitchFamily="34" charset="0"/>
              <a:buChar char="•"/>
            </a:pPr>
            <a:r>
              <a:rPr lang="ru-RU" sz="1600" dirty="0"/>
              <a:t>Подготовить обоснования для альтернативных вариантов устойчивого управления земельными ресурсами</a:t>
            </a:r>
          </a:p>
        </p:txBody>
      </p:sp>
      <p:pic>
        <p:nvPicPr>
          <p:cNvPr id="1026" name="Picture 2" descr="http://media-2.web.britannica.com/eb-media/40/7240-004-2F862B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9174" y="1582920"/>
            <a:ext cx="6854825" cy="5353292"/>
          </a:xfrm>
          <a:prstGeom prst="rect">
            <a:avLst/>
          </a:prstGeom>
          <a:solidFill>
            <a:schemeClr val="bg1"/>
          </a:solidFill>
        </p:spPr>
      </p:pic>
      <p:sp>
        <p:nvSpPr>
          <p:cNvPr id="5" name="Прямоугольник 4"/>
          <p:cNvSpPr/>
          <p:nvPr/>
        </p:nvSpPr>
        <p:spPr>
          <a:xfrm>
            <a:off x="2289174" y="6459498"/>
            <a:ext cx="3216275" cy="184666"/>
          </a:xfrm>
          <a:prstGeom prst="rect">
            <a:avLst/>
          </a:prstGeom>
        </p:spPr>
        <p:txBody>
          <a:bodyPr wrap="square">
            <a:spAutoFit/>
          </a:bodyPr>
          <a:lstStyle/>
          <a:p>
            <a:r>
              <a:rPr lang="en-US" sz="600" dirty="0">
                <a:solidFill>
                  <a:schemeClr val="bg1"/>
                </a:solidFill>
              </a:rPr>
              <a:t>http://media-2.web.britannica.com/eb-media/40/7240-004-2F862B56.jpg</a:t>
            </a:r>
          </a:p>
        </p:txBody>
      </p:sp>
      <p:sp>
        <p:nvSpPr>
          <p:cNvPr id="9" name="7-конечная звезда 8"/>
          <p:cNvSpPr/>
          <p:nvPr/>
        </p:nvSpPr>
        <p:spPr bwMode="auto">
          <a:xfrm>
            <a:off x="7100557" y="3864775"/>
            <a:ext cx="180975" cy="166748"/>
          </a:xfrm>
          <a:prstGeom prst="star7">
            <a:avLst/>
          </a:prstGeom>
          <a:solidFill>
            <a:srgbClr val="BDEE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1" name="7-конечная звезда 10"/>
          <p:cNvSpPr/>
          <p:nvPr/>
        </p:nvSpPr>
        <p:spPr bwMode="auto">
          <a:xfrm>
            <a:off x="7162469" y="4936858"/>
            <a:ext cx="180975" cy="166748"/>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2" name="7-конечная звезда 11"/>
          <p:cNvSpPr/>
          <p:nvPr/>
        </p:nvSpPr>
        <p:spPr bwMode="auto">
          <a:xfrm>
            <a:off x="6939682" y="4734967"/>
            <a:ext cx="180975" cy="166748"/>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3" name="7-конечная звезда 12"/>
          <p:cNvSpPr/>
          <p:nvPr/>
        </p:nvSpPr>
        <p:spPr bwMode="auto">
          <a:xfrm>
            <a:off x="7369683" y="4651593"/>
            <a:ext cx="180975" cy="166748"/>
          </a:xfrm>
          <a:prstGeom prst="star7">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7" name="7-конечная звезда 16"/>
          <p:cNvSpPr/>
          <p:nvPr/>
        </p:nvSpPr>
        <p:spPr bwMode="auto">
          <a:xfrm>
            <a:off x="6400978" y="5667686"/>
            <a:ext cx="180975" cy="166748"/>
          </a:xfrm>
          <a:prstGeom prst="star7">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8" name="7-конечная звезда 17"/>
          <p:cNvSpPr/>
          <p:nvPr/>
        </p:nvSpPr>
        <p:spPr bwMode="auto">
          <a:xfrm>
            <a:off x="5434661" y="5273887"/>
            <a:ext cx="180975" cy="166748"/>
          </a:xfrm>
          <a:prstGeom prst="star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9" name="7-конечная звезда 18"/>
          <p:cNvSpPr/>
          <p:nvPr/>
        </p:nvSpPr>
        <p:spPr bwMode="auto">
          <a:xfrm>
            <a:off x="3434138" y="5500938"/>
            <a:ext cx="180975" cy="166748"/>
          </a:xfrm>
          <a:prstGeom prst="star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0" name="7-конечная звезда 19"/>
          <p:cNvSpPr/>
          <p:nvPr/>
        </p:nvSpPr>
        <p:spPr bwMode="auto">
          <a:xfrm>
            <a:off x="3611926" y="5103606"/>
            <a:ext cx="180975" cy="166748"/>
          </a:xfrm>
          <a:prstGeom prst="star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1" name="7-конечная звезда 20"/>
          <p:cNvSpPr/>
          <p:nvPr/>
        </p:nvSpPr>
        <p:spPr bwMode="auto">
          <a:xfrm>
            <a:off x="4228712" y="5280281"/>
            <a:ext cx="180975" cy="166748"/>
          </a:xfrm>
          <a:prstGeom prst="star7">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10" name="Стрелка вниз 9"/>
          <p:cNvSpPr/>
          <p:nvPr/>
        </p:nvSpPr>
        <p:spPr bwMode="auto">
          <a:xfrm>
            <a:off x="3615113" y="4734967"/>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3" name="Стрелка вниз 22"/>
          <p:cNvSpPr/>
          <p:nvPr/>
        </p:nvSpPr>
        <p:spPr bwMode="auto">
          <a:xfrm>
            <a:off x="3434138" y="5155370"/>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4" name="Стрелка вниз 23"/>
          <p:cNvSpPr/>
          <p:nvPr/>
        </p:nvSpPr>
        <p:spPr bwMode="auto">
          <a:xfrm>
            <a:off x="4231899" y="4936858"/>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5" name="Стрелка вниз 24"/>
          <p:cNvSpPr/>
          <p:nvPr/>
        </p:nvSpPr>
        <p:spPr bwMode="auto">
          <a:xfrm>
            <a:off x="5434661" y="4971855"/>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6" name="Стрелка вниз 25"/>
          <p:cNvSpPr/>
          <p:nvPr/>
        </p:nvSpPr>
        <p:spPr bwMode="auto">
          <a:xfrm>
            <a:off x="6384769" y="5304396"/>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7" name="Стрелка вниз 26"/>
          <p:cNvSpPr/>
          <p:nvPr/>
        </p:nvSpPr>
        <p:spPr bwMode="auto">
          <a:xfrm>
            <a:off x="6922769" y="4427162"/>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8" name="Стрелка вниз 27"/>
          <p:cNvSpPr/>
          <p:nvPr/>
        </p:nvSpPr>
        <p:spPr bwMode="auto">
          <a:xfrm>
            <a:off x="7166380" y="4651593"/>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29" name="Стрелка вниз 28"/>
          <p:cNvSpPr/>
          <p:nvPr/>
        </p:nvSpPr>
        <p:spPr bwMode="auto">
          <a:xfrm>
            <a:off x="7374602" y="4284529"/>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
        <p:nvSpPr>
          <p:cNvPr id="30" name="Стрелка вниз 29"/>
          <p:cNvSpPr/>
          <p:nvPr/>
        </p:nvSpPr>
        <p:spPr bwMode="auto">
          <a:xfrm>
            <a:off x="7091996" y="3566131"/>
            <a:ext cx="177788" cy="285265"/>
          </a:xfrm>
          <a:prstGeom prst="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200" b="1" i="0" u="none" strike="noStrike" cap="none" normalizeH="0" baseline="0">
              <a:ln>
                <a:noFill/>
              </a:ln>
              <a:solidFill>
                <a:srgbClr val="999999"/>
              </a:solidFill>
              <a:effectLst/>
              <a:latin typeface="Arial" charset="0"/>
            </a:endParaRPr>
          </a:p>
        </p:txBody>
      </p:sp>
    </p:spTree>
    <p:extLst>
      <p:ext uri="{BB962C8B-B14F-4D97-AF65-F5344CB8AC3E}">
        <p14:creationId xmlns:p14="http://schemas.microsoft.com/office/powerpoint/2010/main" val="38470297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857524"/>
            <a:ext cx="6457950" cy="4500414"/>
          </a:xfrm>
          <a:solidFill>
            <a:schemeClr val="bg1"/>
          </a:solidFill>
        </p:spPr>
        <p:txBody>
          <a:bodyPr/>
          <a:lstStyle/>
          <a:p>
            <a:pPr marL="0" indent="0">
              <a:buNone/>
            </a:pPr>
            <a:r>
              <a:rPr lang="ru-RU" sz="2800" b="1" u="sng" dirty="0"/>
              <a:t>Уникальность работы:</a:t>
            </a:r>
          </a:p>
          <a:p>
            <a:r>
              <a:rPr lang="ru-RU" sz="2800" dirty="0"/>
              <a:t>Комплексный подход</a:t>
            </a:r>
          </a:p>
          <a:p>
            <a:pPr lvl="1"/>
            <a:r>
              <a:rPr lang="ru-RU" sz="2400" dirty="0"/>
              <a:t>Учет всех видов жизнедеятельности на опр. виде экосистем</a:t>
            </a:r>
          </a:p>
          <a:p>
            <a:r>
              <a:rPr lang="ru-RU" sz="2800" dirty="0"/>
              <a:t>Включение экологических параметров в экономической оценки</a:t>
            </a:r>
          </a:p>
          <a:p>
            <a:pPr lvl="1"/>
            <a:r>
              <a:rPr lang="ru-RU" sz="2400" dirty="0"/>
              <a:t>Климатические </a:t>
            </a:r>
            <a:r>
              <a:rPr lang="ru-RU" sz="2400" dirty="0" smtClean="0"/>
              <a:t>параметры</a:t>
            </a:r>
            <a:r>
              <a:rPr lang="en-US" sz="2400" dirty="0" smtClean="0"/>
              <a:t>, </a:t>
            </a:r>
            <a:r>
              <a:rPr lang="ru-RU" sz="2400" smtClean="0"/>
              <a:t>ЧС</a:t>
            </a:r>
            <a:endParaRPr lang="ru-RU" sz="2400" dirty="0"/>
          </a:p>
          <a:p>
            <a:r>
              <a:rPr lang="ru-RU" sz="2800" dirty="0"/>
              <a:t>Полный просчет конкретных альтернативных сценариев</a:t>
            </a:r>
          </a:p>
          <a:p>
            <a:pPr lvl="1"/>
            <a:r>
              <a:rPr lang="ru-RU" sz="2400" dirty="0"/>
              <a:t>На основании рыночных данных</a:t>
            </a:r>
            <a:endParaRPr lang="en-US" sz="2400" dirty="0"/>
          </a:p>
        </p:txBody>
      </p:sp>
      <p:graphicFrame>
        <p:nvGraphicFramePr>
          <p:cNvPr id="3" name="Chart 5"/>
          <p:cNvGraphicFramePr/>
          <p:nvPr>
            <p:extLst>
              <p:ext uri="{D42A27DB-BD31-4B8C-83A1-F6EECF244321}">
                <p14:modId xmlns:p14="http://schemas.microsoft.com/office/powerpoint/2010/main" val="4234461315"/>
              </p:ext>
            </p:extLst>
          </p:nvPr>
        </p:nvGraphicFramePr>
        <p:xfrm>
          <a:off x="5386389" y="4107731"/>
          <a:ext cx="3657598" cy="22502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Рисунок 3" descr="D:\Desktop\CAMP\REPORTS\2014-11-21_EKF_BL_Report\2014-12-11_Lanusema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7950" y="1857523"/>
            <a:ext cx="2414588" cy="2250207"/>
          </a:xfrm>
          <a:prstGeom prst="rect">
            <a:avLst/>
          </a:prstGeom>
          <a:noFill/>
          <a:ln>
            <a:noFill/>
          </a:ln>
        </p:spPr>
      </p:pic>
    </p:spTree>
    <p:extLst>
      <p:ext uri="{BB962C8B-B14F-4D97-AF65-F5344CB8AC3E}">
        <p14:creationId xmlns:p14="http://schemas.microsoft.com/office/powerpoint/2010/main" val="202186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 y="1800374"/>
            <a:ext cx="5600699" cy="4357539"/>
          </a:xfrm>
        </p:spPr>
        <p:txBody>
          <a:bodyPr/>
          <a:lstStyle/>
          <a:p>
            <a:pPr marL="57150" lvl="1" indent="0">
              <a:buNone/>
            </a:pPr>
            <a:r>
              <a:rPr lang="ru-RU" b="1" dirty="0"/>
              <a:t>Предварительные результаты</a:t>
            </a:r>
            <a:endParaRPr lang="ru-RU" dirty="0"/>
          </a:p>
          <a:p>
            <a:pPr marL="0" indent="0">
              <a:buNone/>
            </a:pPr>
            <a:r>
              <a:rPr lang="ru-RU" b="1" dirty="0"/>
              <a:t>Казахстан:</a:t>
            </a:r>
            <a:endParaRPr lang="tk-TM" b="1" dirty="0"/>
          </a:p>
          <a:p>
            <a:pPr>
              <a:buFontTx/>
              <a:buChar char="-"/>
            </a:pPr>
            <a:r>
              <a:rPr lang="ru-RU" dirty="0" err="1"/>
              <a:t>Баканакское</a:t>
            </a:r>
            <a:r>
              <a:rPr lang="ru-RU" dirty="0"/>
              <a:t> учреждение лесного хозяйства</a:t>
            </a:r>
            <a:endParaRPr lang="tk-TM" dirty="0"/>
          </a:p>
          <a:p>
            <a:pPr marL="0" indent="0">
              <a:buNone/>
            </a:pPr>
            <a:r>
              <a:rPr lang="ru-RU" i="1" dirty="0"/>
              <a:t>Потенциал увеличения использования эко-системных услуг пустынных лесов</a:t>
            </a:r>
          </a:p>
          <a:p>
            <a:pPr marL="0" indent="0">
              <a:buNone/>
            </a:pPr>
            <a:endParaRPr lang="ru-RU" dirty="0"/>
          </a:p>
          <a:p>
            <a:pPr marL="0" indent="0">
              <a:buNone/>
            </a:pPr>
            <a:endParaRPr lang="ru-RU" dirty="0"/>
          </a:p>
          <a:p>
            <a:pPr marL="0" indent="0">
              <a:buNone/>
            </a:pPr>
            <a:endParaRPr lang="ru-RU" dirty="0"/>
          </a:p>
        </p:txBody>
      </p:sp>
      <p:graphicFrame>
        <p:nvGraphicFramePr>
          <p:cNvPr id="4" name="Диаграмма 3"/>
          <p:cNvGraphicFramePr>
            <a:graphicFrameLocks/>
          </p:cNvGraphicFramePr>
          <p:nvPr>
            <p:extLst>
              <p:ext uri="{D42A27DB-BD31-4B8C-83A1-F6EECF244321}">
                <p14:modId xmlns:p14="http://schemas.microsoft.com/office/powerpoint/2010/main" val="2938043014"/>
              </p:ext>
            </p:extLst>
          </p:nvPr>
        </p:nvGraphicFramePr>
        <p:xfrm>
          <a:off x="5600700" y="1800374"/>
          <a:ext cx="3429000" cy="22858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63276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0" y="1900387"/>
            <a:ext cx="6200775" cy="4214663"/>
          </a:xfrm>
        </p:spPr>
        <p:txBody>
          <a:bodyPr/>
          <a:lstStyle/>
          <a:p>
            <a:pPr marL="0" lvl="1" indent="0">
              <a:buNone/>
            </a:pPr>
            <a:r>
              <a:rPr lang="ru-RU" b="1" dirty="0"/>
              <a:t>Предварительные результаты: Кыргызстан</a:t>
            </a:r>
            <a:endParaRPr lang="ru-RU" dirty="0"/>
          </a:p>
          <a:p>
            <a:pPr marL="0" indent="0">
              <a:buNone/>
            </a:pPr>
            <a:r>
              <a:rPr lang="ru-RU" dirty="0"/>
              <a:t>Три пилотных участка:</a:t>
            </a:r>
            <a:r>
              <a:rPr lang="en-US" dirty="0"/>
              <a:t> </a:t>
            </a:r>
            <a:r>
              <a:rPr lang="ru-RU" dirty="0"/>
              <a:t>ВБ </a:t>
            </a:r>
            <a:r>
              <a:rPr lang="ru-RU" dirty="0" err="1"/>
              <a:t>Чон</a:t>
            </a:r>
            <a:r>
              <a:rPr lang="ru-RU" dirty="0"/>
              <a:t> </a:t>
            </a:r>
            <a:r>
              <a:rPr lang="ru-RU" dirty="0" err="1"/>
              <a:t>Аксуу</a:t>
            </a:r>
            <a:r>
              <a:rPr lang="ru-RU" dirty="0"/>
              <a:t>, Кызыл </a:t>
            </a:r>
            <a:r>
              <a:rPr lang="ru-RU" dirty="0" err="1"/>
              <a:t>Ункур</a:t>
            </a:r>
            <a:r>
              <a:rPr lang="ru-RU" dirty="0"/>
              <a:t>, ВП Сон Куль</a:t>
            </a:r>
            <a:endParaRPr lang="en-US" dirty="0"/>
          </a:p>
          <a:p>
            <a:pPr marL="0" indent="0">
              <a:buNone/>
            </a:pPr>
            <a:r>
              <a:rPr lang="ru-RU" i="1" dirty="0"/>
              <a:t>Внедрение устойчивого пастбище-пользования,   снижение нагрузки и восстановление пастбищ</a:t>
            </a:r>
          </a:p>
          <a:p>
            <a:endParaRPr lang="ru-RU" i="1" dirty="0"/>
          </a:p>
          <a:p>
            <a:pPr marL="0" indent="0">
              <a:buNone/>
            </a:pPr>
            <a:endParaRPr lang="ru-RU" dirty="0"/>
          </a:p>
          <a:p>
            <a:pPr marL="0" indent="0">
              <a:buNone/>
            </a:pPr>
            <a:endParaRPr lang="ru-RU" dirty="0"/>
          </a:p>
          <a:p>
            <a:pPr marL="0" indent="0">
              <a:buNone/>
            </a:pPr>
            <a:endParaRPr lang="ru-RU" dirty="0"/>
          </a:p>
        </p:txBody>
      </p:sp>
      <p:pic>
        <p:nvPicPr>
          <p:cNvPr id="3" name="Picture 22"/>
          <p:cNvPicPr/>
          <p:nvPr/>
        </p:nvPicPr>
        <p:blipFill>
          <a:blip r:embed="rId3" cstate="print">
            <a:extLst>
              <a:ext uri="{28A0092B-C50C-407E-A947-70E740481C1C}">
                <a14:useLocalDpi xmlns:a14="http://schemas.microsoft.com/office/drawing/2010/main" val="0"/>
              </a:ext>
            </a:extLst>
          </a:blip>
          <a:stretch>
            <a:fillRect/>
          </a:stretch>
        </p:blipFill>
        <p:spPr>
          <a:xfrm>
            <a:off x="6329998" y="1526858"/>
            <a:ext cx="2814002" cy="1945006"/>
          </a:xfrm>
          <a:prstGeom prst="rect">
            <a:avLst/>
          </a:prstGeom>
        </p:spPr>
      </p:pic>
      <p:graphicFrame>
        <p:nvGraphicFramePr>
          <p:cNvPr id="5" name="Chart 1"/>
          <p:cNvGraphicFramePr/>
          <p:nvPr>
            <p:extLst>
              <p:ext uri="{D42A27DB-BD31-4B8C-83A1-F6EECF244321}">
                <p14:modId xmlns:p14="http://schemas.microsoft.com/office/powerpoint/2010/main" val="2870057337"/>
              </p:ext>
            </p:extLst>
          </p:nvPr>
        </p:nvGraphicFramePr>
        <p:xfrm>
          <a:off x="5114924" y="3929062"/>
          <a:ext cx="4149251" cy="29289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0511700"/>
      </p:ext>
    </p:extLst>
  </p:cSld>
  <p:clrMapOvr>
    <a:masterClrMapping/>
  </p:clrMapOvr>
</p:sld>
</file>

<file path=ppt/theme/theme1.xml><?xml version="1.0" encoding="utf-8"?>
<a:theme xmlns:a="http://schemas.openxmlformats.org/drawingml/2006/main" name="giz-powerpoint-leerfolie-de">
  <a:themeElements>
    <a:clrScheme name="ELD">
      <a:dk1>
        <a:srgbClr val="000000"/>
      </a:dk1>
      <a:lt1>
        <a:srgbClr val="FFFFFF"/>
      </a:lt1>
      <a:dk2>
        <a:srgbClr val="727272"/>
      </a:dk2>
      <a:lt2>
        <a:srgbClr val="D9D9D9"/>
      </a:lt2>
      <a:accent1>
        <a:srgbClr val="9CBE45"/>
      </a:accent1>
      <a:accent2>
        <a:srgbClr val="008F2E"/>
      </a:accent2>
      <a:accent3>
        <a:srgbClr val="DEDEAF"/>
      </a:accent3>
      <a:accent4>
        <a:srgbClr val="333E16"/>
      </a:accent4>
      <a:accent5>
        <a:srgbClr val="44531D"/>
      </a:accent5>
      <a:accent6>
        <a:srgbClr val="555555"/>
      </a:accent6>
      <a:hlink>
        <a:srgbClr val="9CBE45"/>
      </a:hlink>
      <a:folHlink>
        <a:srgbClr val="62782A"/>
      </a:folHlink>
    </a:clrScheme>
    <a:fontScheme name="ELD">
      <a:majorFont>
        <a:latin typeface="Helvetica"/>
        <a:ea typeface=""/>
        <a:cs typeface=""/>
      </a:majorFont>
      <a:minorFont>
        <a:latin typeface="Helvetica"/>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Cover">
  <a:themeElements>
    <a:clrScheme name="Benutzerdefiniert 1">
      <a:dk1>
        <a:srgbClr val="000000"/>
      </a:dk1>
      <a:lt1>
        <a:srgbClr val="FFFFFF"/>
      </a:lt1>
      <a:dk2>
        <a:srgbClr val="6E6452"/>
      </a:dk2>
      <a:lt2>
        <a:srgbClr val="D2CDC8"/>
      </a:lt2>
      <a:accent1>
        <a:srgbClr val="9CBE45"/>
      </a:accent1>
      <a:accent2>
        <a:srgbClr val="008F2E"/>
      </a:accent2>
      <a:accent3>
        <a:srgbClr val="A5A5A5"/>
      </a:accent3>
      <a:accent4>
        <a:srgbClr val="D8D8D8"/>
      </a:accent4>
      <a:accent5>
        <a:srgbClr val="EBF2D9"/>
      </a:accent5>
      <a:accent6>
        <a:srgbClr val="C3D88F"/>
      </a:accent6>
      <a:hlink>
        <a:srgbClr val="758F32"/>
      </a:hlink>
      <a:folHlink>
        <a:srgbClr val="FFFFFF"/>
      </a:folHlink>
    </a:clrScheme>
    <a:fontScheme name="GTZ">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giz-powerpoint-leerfolie-de</Template>
  <TotalTime>9197</TotalTime>
  <Words>1477</Words>
  <Application>Microsoft Office PowerPoint</Application>
  <PresentationFormat>On-screen Show (4:3)</PresentationFormat>
  <Paragraphs>201</Paragraphs>
  <Slides>16</Slides>
  <Notes>16</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giz-powerpoint-leerfolie-de</vt:lpstr>
      <vt:lpstr>Cover</vt:lpstr>
      <vt:lpstr>Larissa-Design</vt:lpstr>
      <vt:lpstr>3_Larissa-Design</vt:lpstr>
      <vt:lpstr>PowerPoint Presentation</vt:lpstr>
      <vt:lpstr>PowerPoint Presentation</vt:lpstr>
      <vt:lpstr>PowerPoint Presentation</vt:lpstr>
      <vt:lpstr>ELD в Центральной Азии –  многопартнерская инициатива</vt:lpstr>
      <vt:lpstr>ELD в Центральной Азии – высотный подход</vt:lpstr>
      <vt:lpstr>Пилотные участки ELD в Центральной Азии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Спасибо!</vt:lpstr>
    </vt:vector>
  </TitlesOfParts>
  <Company>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Ederer Waltraud GIZ</dc:creator>
  <cp:keywords>GIZ-Leerfolie</cp:keywords>
  <cp:lastModifiedBy>Guchgeldiyev</cp:lastModifiedBy>
  <cp:revision>314</cp:revision>
  <cp:lastPrinted>2016-05-24T09:08:12Z</cp:lastPrinted>
  <dcterms:created xsi:type="dcterms:W3CDTF">2015-01-19T10:21:09Z</dcterms:created>
  <dcterms:modified xsi:type="dcterms:W3CDTF">2016-05-24T09:24:50Z</dcterms:modified>
</cp:coreProperties>
</file>